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6" r:id="rId5"/>
    <p:sldId id="258" r:id="rId6"/>
    <p:sldId id="260" r:id="rId7"/>
    <p:sldId id="273" r:id="rId8"/>
    <p:sldId id="262" r:id="rId9"/>
    <p:sldId id="268" r:id="rId10"/>
    <p:sldId id="261" r:id="rId11"/>
    <p:sldId id="263" r:id="rId12"/>
    <p:sldId id="264" r:id="rId13"/>
    <p:sldId id="269" r:id="rId14"/>
    <p:sldId id="265" r:id="rId15"/>
    <p:sldId id="271" r:id="rId16"/>
    <p:sldId id="270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FCF0-7374-4683-8220-E3E50B48D06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8FFE2-06AE-4532-9975-DDD79BF5B8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FCF0-7374-4683-8220-E3E50B48D06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8FFE2-06AE-4532-9975-DDD79BF5B8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FCF0-7374-4683-8220-E3E50B48D06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8FFE2-06AE-4532-9975-DDD79BF5B8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FCF0-7374-4683-8220-E3E50B48D06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8FFE2-06AE-4532-9975-DDD79BF5B8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FCF0-7374-4683-8220-E3E50B48D06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8FFE2-06AE-4532-9975-DDD79BF5B8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FCF0-7374-4683-8220-E3E50B48D06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8FFE2-06AE-4532-9975-DDD79BF5B8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FCF0-7374-4683-8220-E3E50B48D06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8FFE2-06AE-4532-9975-DDD79BF5B8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FCF0-7374-4683-8220-E3E50B48D06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8FFE2-06AE-4532-9975-DDD79BF5B8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FCF0-7374-4683-8220-E3E50B48D06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8FFE2-06AE-4532-9975-DDD79BF5B8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FCF0-7374-4683-8220-E3E50B48D06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8FFE2-06AE-4532-9975-DDD79BF5B8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FCF0-7374-4683-8220-E3E50B48D06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8FFE2-06AE-4532-9975-DDD79BF5B8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EFCF0-7374-4683-8220-E3E50B48D06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8FFE2-06AE-4532-9975-DDD79BF5B8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eca-cab.org/en/news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ЕЕСА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3929066"/>
            <a:ext cx="5487166" cy="24958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Community Advisory Board</a:t>
            </a:r>
            <a:br>
              <a:rPr lang="en-US" dirty="0" smtClean="0"/>
            </a:br>
            <a:r>
              <a:rPr lang="en-US" dirty="0" smtClean="0"/>
              <a:t>in Eastern Europe and Central Asia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Advocacy. Mobilization. Education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285728"/>
            <a:ext cx="74009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143000"/>
          </a:xfrm>
        </p:spPr>
        <p:txBody>
          <a:bodyPr/>
          <a:lstStyle/>
          <a:p>
            <a:r>
              <a:rPr lang="en-US" dirty="0" smtClean="0"/>
              <a:t>The Code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571744"/>
            <a:ext cx="8229600" cy="4025897"/>
          </a:xfrm>
        </p:spPr>
        <p:txBody>
          <a:bodyPr/>
          <a:lstStyle/>
          <a:p>
            <a:r>
              <a:rPr lang="en-US" dirty="0" smtClean="0"/>
              <a:t>Minute of Silence</a:t>
            </a:r>
          </a:p>
          <a:p>
            <a:r>
              <a:rPr lang="en-US" dirty="0" smtClean="0"/>
              <a:t>No applauds </a:t>
            </a:r>
            <a:r>
              <a:rPr lang="en-US" dirty="0"/>
              <a:t>a</a:t>
            </a:r>
            <a:r>
              <a:rPr lang="en-US" dirty="0" smtClean="0"/>
              <a:t>fter the presentation</a:t>
            </a:r>
          </a:p>
          <a:p>
            <a:r>
              <a:rPr lang="en-US" dirty="0" smtClean="0"/>
              <a:t>No discussion about funding</a:t>
            </a:r>
          </a:p>
          <a:p>
            <a:r>
              <a:rPr lang="en-US" dirty="0" smtClean="0"/>
              <a:t>No arguing among the CAB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42852"/>
            <a:ext cx="74009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143000"/>
          </a:xfrm>
        </p:spPr>
        <p:txBody>
          <a:bodyPr/>
          <a:lstStyle/>
          <a:p>
            <a:r>
              <a:rPr lang="en-US" dirty="0" smtClean="0"/>
              <a:t>The Minutes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42852"/>
            <a:ext cx="74009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2428868"/>
            <a:ext cx="641985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EECA2.jpg"/>
          <p:cNvPicPr>
            <a:picLocks noChangeAspect="1"/>
          </p:cNvPicPr>
          <p:nvPr/>
        </p:nvPicPr>
        <p:blipFill>
          <a:blip r:embed="rId2">
            <a:lum bright="18000"/>
          </a:blip>
          <a:stretch>
            <a:fillRect/>
          </a:stretch>
        </p:blipFill>
        <p:spPr>
          <a:xfrm>
            <a:off x="5286380" y="2214554"/>
            <a:ext cx="3357586" cy="37147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143000"/>
          </a:xfrm>
        </p:spPr>
        <p:txBody>
          <a:bodyPr/>
          <a:lstStyle/>
          <a:p>
            <a:r>
              <a:rPr lang="en-US" dirty="0" smtClean="0"/>
              <a:t>The Minutes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142852"/>
            <a:ext cx="74009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71472" y="2285992"/>
            <a:ext cx="835824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Sent to the company for review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Public (not covered by the Confidentiality Agreement)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 Used as a reference in further </a:t>
            </a:r>
            <a:r>
              <a:rPr lang="en-US" sz="2800" dirty="0" smtClean="0"/>
              <a:t>dialogue (or quarrel </a:t>
            </a:r>
            <a:r>
              <a:rPr lang="en-US" sz="2800" dirty="0" smtClean="0">
                <a:sym typeface="Wingdings" pitchFamily="2" charset="2"/>
              </a:rPr>
              <a:t>)</a:t>
            </a:r>
            <a:endParaRPr lang="en-US" sz="2800" dirty="0" smtClean="0"/>
          </a:p>
          <a:p>
            <a:pPr>
              <a:buFont typeface="Arial" pitchFamily="34" charset="0"/>
              <a:buChar char="•"/>
            </a:pPr>
            <a:endParaRPr lang="ru-RU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143000"/>
          </a:xfrm>
        </p:spPr>
        <p:txBody>
          <a:bodyPr/>
          <a:lstStyle/>
          <a:p>
            <a:r>
              <a:rPr lang="en-US" dirty="0" smtClean="0"/>
              <a:t>Some Demands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42852"/>
            <a:ext cx="74009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785786" y="2285992"/>
            <a:ext cx="77867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 smtClean="0"/>
              <a:t> Registration of drugs in the countries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 smtClean="0"/>
              <a:t>Lower prices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 smtClean="0"/>
              <a:t>Clinical trials in the region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 smtClean="0"/>
              <a:t>And more…</a:t>
            </a:r>
            <a:endParaRPr lang="ru-RU" sz="3200" dirty="0"/>
          </a:p>
        </p:txBody>
      </p:sp>
      <p:pic>
        <p:nvPicPr>
          <p:cNvPr id="8" name="Рисунок 7" descr="EECA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56" y="3214686"/>
            <a:ext cx="2857500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/>
          <a:lstStyle/>
          <a:p>
            <a:r>
              <a:rPr lang="en-US" dirty="0" smtClean="0"/>
              <a:t>One Story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42852"/>
            <a:ext cx="74009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785786" y="1857364"/>
            <a:ext cx="778674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b="1" dirty="0" smtClean="0"/>
              <a:t>May 2013</a:t>
            </a:r>
            <a:r>
              <a:rPr lang="en-US" sz="2400" dirty="0" smtClean="0"/>
              <a:t>.  Position: </a:t>
            </a:r>
            <a:r>
              <a:rPr lang="en-US" sz="2400" i="1" dirty="0" smtClean="0"/>
              <a:t>“EECA </a:t>
            </a:r>
            <a:r>
              <a:rPr lang="en-US" sz="2400" i="1" dirty="0"/>
              <a:t>urges Gilead to not impede patient access to the drug "</a:t>
            </a:r>
            <a:r>
              <a:rPr lang="en-US" sz="2400" i="1" dirty="0" err="1"/>
              <a:t>Atripla</a:t>
            </a:r>
            <a:r>
              <a:rPr lang="en-US" sz="2400" i="1" dirty="0"/>
              <a:t>" in the EECA </a:t>
            </a:r>
            <a:r>
              <a:rPr lang="en-US" sz="2400" i="1" dirty="0" smtClean="0"/>
              <a:t>region”</a:t>
            </a:r>
          </a:p>
          <a:p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b="1" dirty="0" smtClean="0"/>
              <a:t>October 2013. </a:t>
            </a:r>
            <a:r>
              <a:rPr lang="en-US" sz="2400" dirty="0" smtClean="0"/>
              <a:t>Open letter: </a:t>
            </a:r>
            <a:r>
              <a:rPr lang="en-US" sz="2400" i="1" dirty="0" smtClean="0"/>
              <a:t>“EECA CAB urges Gilead to take all measures necessary to ensure the emergency registration of </a:t>
            </a:r>
            <a:r>
              <a:rPr lang="en-US" sz="2400" i="1" dirty="0" err="1" smtClean="0"/>
              <a:t>Atripla</a:t>
            </a:r>
            <a:r>
              <a:rPr lang="en-US" sz="2400" i="1" dirty="0" smtClean="0"/>
              <a:t> and </a:t>
            </a:r>
            <a:r>
              <a:rPr lang="en-US" sz="2400" i="1" dirty="0" err="1" smtClean="0"/>
              <a:t>Stribild</a:t>
            </a:r>
            <a:r>
              <a:rPr lang="en-US" sz="2400" i="1" dirty="0" smtClean="0"/>
              <a:t> in the countries of Eastern Europe and </a:t>
            </a:r>
          </a:p>
          <a:p>
            <a:r>
              <a:rPr lang="en-US" sz="2400" i="1" dirty="0" smtClean="0"/>
              <a:t>Central Asia”</a:t>
            </a:r>
          </a:p>
          <a:p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b="1" dirty="0" smtClean="0"/>
              <a:t>February 2014. </a:t>
            </a:r>
            <a:r>
              <a:rPr lang="en-US" sz="2400" dirty="0" smtClean="0"/>
              <a:t>Reply: </a:t>
            </a:r>
            <a:r>
              <a:rPr lang="en-US" sz="2400" i="1" dirty="0" smtClean="0"/>
              <a:t>“</a:t>
            </a:r>
            <a:r>
              <a:rPr lang="en-US" sz="2400" i="1" dirty="0" err="1" smtClean="0"/>
              <a:t>Atripla</a:t>
            </a:r>
            <a:r>
              <a:rPr lang="en-US" sz="2400" i="1" dirty="0" smtClean="0"/>
              <a:t> </a:t>
            </a:r>
            <a:r>
              <a:rPr lang="en-US" sz="2400" i="1" dirty="0"/>
              <a:t>is anticipated to be submitted to Russian health authority in May 2014. The price of </a:t>
            </a:r>
            <a:r>
              <a:rPr lang="en-US" sz="2400" i="1" dirty="0" err="1"/>
              <a:t>Atripla</a:t>
            </a:r>
            <a:r>
              <a:rPr lang="en-US" sz="2400" i="1" dirty="0"/>
              <a:t> in Estonia, Latvia and Lithuania will be reexamined and revised lower price will be offer to the appropriate </a:t>
            </a:r>
            <a:r>
              <a:rPr lang="en-US" sz="2400" i="1" dirty="0" smtClean="0"/>
              <a:t>authorities”.</a:t>
            </a:r>
            <a:endParaRPr lang="en-US" sz="2400" dirty="0"/>
          </a:p>
          <a:p>
            <a:endParaRPr lang="ru-RU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/>
          <a:lstStyle/>
          <a:p>
            <a:r>
              <a:rPr lang="en-US" dirty="0" smtClean="0"/>
              <a:t>Lessons learnt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42852"/>
            <a:ext cx="74009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785786" y="1857364"/>
            <a:ext cx="835821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 smtClean="0"/>
              <a:t> Never overestimate the knowledge of </a:t>
            </a:r>
            <a:r>
              <a:rPr lang="en-US" sz="3200" dirty="0" err="1" smtClean="0"/>
              <a:t>pharma</a:t>
            </a:r>
            <a:endParaRPr lang="en-US" sz="32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 smtClean="0"/>
              <a:t> Never underestimate  the power of joint efforts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 smtClean="0"/>
              <a:t> Public </a:t>
            </a:r>
            <a:r>
              <a:rPr lang="en-US" sz="3200" dirty="0" err="1" smtClean="0"/>
              <a:t>vs</a:t>
            </a:r>
            <a:r>
              <a:rPr lang="en-US" sz="3200" dirty="0" smtClean="0"/>
              <a:t> confidential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 smtClean="0"/>
              <a:t>Try different approaches – sometimes you just never know what is going to work </a:t>
            </a:r>
            <a:endParaRPr lang="ru-RU" sz="32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ru-RU" sz="3200" dirty="0" smtClean="0"/>
          </a:p>
        </p:txBody>
      </p:sp>
      <p:sp>
        <p:nvSpPr>
          <p:cNvPr id="6" name="Облако 5"/>
          <p:cNvSpPr/>
          <p:nvPr/>
        </p:nvSpPr>
        <p:spPr>
          <a:xfrm>
            <a:off x="4500562" y="5572140"/>
            <a:ext cx="4357718" cy="128586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It’s like </a:t>
            </a:r>
            <a:r>
              <a:rPr lang="en-US" dirty="0" smtClean="0"/>
              <a:t>throwing </a:t>
            </a:r>
            <a:r>
              <a:rPr lang="en-US" dirty="0" smtClean="0"/>
              <a:t>noodles into a wall with small </a:t>
            </a:r>
            <a:r>
              <a:rPr lang="en-US" dirty="0" smtClean="0"/>
              <a:t>holes. You never know which one will hit the hole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143000"/>
          </a:xfrm>
        </p:spPr>
        <p:txBody>
          <a:bodyPr/>
          <a:lstStyle/>
          <a:p>
            <a:r>
              <a:rPr lang="en-US" dirty="0" smtClean="0"/>
              <a:t>The Website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42852"/>
            <a:ext cx="74009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785786" y="2285992"/>
            <a:ext cx="7786742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hlinkClick r:id="rId3"/>
              </a:rPr>
              <a:t>http://eeca-cab.org/en/news/</a:t>
            </a:r>
            <a:endParaRPr lang="en-US" sz="2400" dirty="0" smtClean="0"/>
          </a:p>
          <a:p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The minutes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Open letters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Statements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Company contacts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Drug information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News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And more…</a:t>
            </a:r>
            <a:endParaRPr lang="ru-RU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143000"/>
          </a:xfrm>
        </p:spPr>
        <p:txBody>
          <a:bodyPr/>
          <a:lstStyle/>
          <a:p>
            <a:r>
              <a:rPr lang="en-US" dirty="0" smtClean="0"/>
              <a:t>The Way Forward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42852"/>
            <a:ext cx="74009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 descr="http://aerosharik.ru/wp-content/uploads/2012/01/147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571744"/>
            <a:ext cx="8428037" cy="273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/>
          <a:lstStyle/>
          <a:p>
            <a:r>
              <a:rPr lang="en-US" dirty="0" smtClean="0"/>
              <a:t>WHO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25963"/>
          </a:xfrm>
        </p:spPr>
        <p:txBody>
          <a:bodyPr/>
          <a:lstStyle/>
          <a:p>
            <a:r>
              <a:rPr lang="en-US" dirty="0" smtClean="0"/>
              <a:t>Treatment access activists</a:t>
            </a:r>
          </a:p>
          <a:p>
            <a:r>
              <a:rPr lang="en-US" dirty="0" smtClean="0"/>
              <a:t>14 countries (Azerbaijan, Armenia, Belarus, Georgia, Estonia, Kazakhstan, Kyrgyzstan, Moldova, Latvia, Lithuania, Tajikistan, Uzbekistan, Ukraine)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42852"/>
            <a:ext cx="74009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928670"/>
            <a:ext cx="8229600" cy="1143000"/>
          </a:xfrm>
        </p:spPr>
        <p:txBody>
          <a:bodyPr/>
          <a:lstStyle/>
          <a:p>
            <a:r>
              <a:rPr lang="en-US" dirty="0" smtClean="0"/>
              <a:t>The Region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25963"/>
          </a:xfrm>
        </p:spPr>
        <p:txBody>
          <a:bodyPr/>
          <a:lstStyle/>
          <a:p>
            <a:r>
              <a:rPr lang="en-US" dirty="0" smtClean="0"/>
              <a:t>Low treatment coverage</a:t>
            </a:r>
          </a:p>
          <a:p>
            <a:r>
              <a:rPr lang="en-US" dirty="0" smtClean="0"/>
              <a:t>Low testing among vulnerable groups</a:t>
            </a:r>
          </a:p>
          <a:p>
            <a:r>
              <a:rPr lang="en-US" dirty="0" smtClean="0"/>
              <a:t>Mostly IDU-driven </a:t>
            </a:r>
          </a:p>
          <a:p>
            <a:r>
              <a:rPr lang="en-US" dirty="0" smtClean="0"/>
              <a:t>Difficult regulatory, economic and political landscape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42852"/>
            <a:ext cx="74009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143000"/>
          </a:xfrm>
        </p:spPr>
        <p:txBody>
          <a:bodyPr/>
          <a:lstStyle/>
          <a:p>
            <a:r>
              <a:rPr lang="en-US" dirty="0" smtClean="0"/>
              <a:t>Regional Dialogue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25963"/>
          </a:xfrm>
        </p:spPr>
        <p:txBody>
          <a:bodyPr/>
          <a:lstStyle/>
          <a:p>
            <a:r>
              <a:rPr lang="en-US" dirty="0" smtClean="0"/>
              <a:t>Make </a:t>
            </a:r>
            <a:r>
              <a:rPr lang="en-US" dirty="0" err="1" smtClean="0"/>
              <a:t>pharma</a:t>
            </a:r>
            <a:r>
              <a:rPr lang="en-US" dirty="0" smtClean="0"/>
              <a:t> pay attention to the region</a:t>
            </a:r>
          </a:p>
          <a:p>
            <a:r>
              <a:rPr lang="en-US" dirty="0" smtClean="0"/>
              <a:t>Many voices louder than one</a:t>
            </a:r>
          </a:p>
          <a:p>
            <a:r>
              <a:rPr lang="en-US" dirty="0" smtClean="0"/>
              <a:t>Dealing with the language </a:t>
            </a:r>
            <a:r>
              <a:rPr lang="en-US" dirty="0" smtClean="0"/>
              <a:t>barrier</a:t>
            </a:r>
          </a:p>
          <a:p>
            <a:r>
              <a:rPr lang="en-US" dirty="0" smtClean="0"/>
              <a:t>Make </a:t>
            </a:r>
            <a:r>
              <a:rPr lang="en-US" dirty="0" smtClean="0"/>
              <a:t>the local offices listen to the local community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42852"/>
            <a:ext cx="74009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214422"/>
            <a:ext cx="8229600" cy="1143000"/>
          </a:xfrm>
        </p:spPr>
        <p:txBody>
          <a:bodyPr/>
          <a:lstStyle/>
          <a:p>
            <a:r>
              <a:rPr lang="en-US" dirty="0" smtClean="0"/>
              <a:t>WHY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571744"/>
            <a:ext cx="8229600" cy="4025897"/>
          </a:xfrm>
        </p:spPr>
        <p:txBody>
          <a:bodyPr/>
          <a:lstStyle/>
          <a:p>
            <a:pPr algn="ctr">
              <a:buNone/>
            </a:pPr>
            <a:r>
              <a:rPr lang="en-US" sz="4400" dirty="0" smtClean="0"/>
              <a:t>Bring together </a:t>
            </a:r>
          </a:p>
          <a:p>
            <a:pPr algn="ctr">
              <a:buNone/>
            </a:pPr>
            <a:r>
              <a:rPr lang="en-US" sz="4400" dirty="0" smtClean="0"/>
              <a:t>activism and expertise </a:t>
            </a:r>
          </a:p>
          <a:p>
            <a:pPr algn="ctr">
              <a:buNone/>
            </a:pPr>
            <a:r>
              <a:rPr lang="en-US" sz="4400" dirty="0" smtClean="0"/>
              <a:t>to improve access to treatment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42852"/>
            <a:ext cx="74009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143000"/>
          </a:xfrm>
        </p:spPr>
        <p:txBody>
          <a:bodyPr/>
          <a:lstStyle/>
          <a:p>
            <a:r>
              <a:rPr lang="en-US" dirty="0" smtClean="0"/>
              <a:t>Brief History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571744"/>
            <a:ext cx="8715404" cy="4025897"/>
          </a:xfrm>
        </p:spPr>
        <p:txBody>
          <a:bodyPr/>
          <a:lstStyle/>
          <a:p>
            <a:r>
              <a:rPr lang="en-US" b="1" dirty="0" smtClean="0"/>
              <a:t>October 2011, St. Petersburg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FF0000"/>
                </a:solidFill>
              </a:rPr>
              <a:t>HIV.</a:t>
            </a:r>
            <a:r>
              <a:rPr lang="en-US" dirty="0" smtClean="0"/>
              <a:t> </a:t>
            </a:r>
            <a:r>
              <a:rPr lang="en-US" dirty="0" err="1" smtClean="0"/>
              <a:t>ViiV</a:t>
            </a:r>
            <a:r>
              <a:rPr lang="en-US" dirty="0" smtClean="0"/>
              <a:t>, Abbot</a:t>
            </a:r>
          </a:p>
          <a:p>
            <a:r>
              <a:rPr lang="en-US" b="1" dirty="0" smtClean="0"/>
              <a:t>June 2012, Tbilisi. </a:t>
            </a:r>
            <a:r>
              <a:rPr lang="en-US" dirty="0" smtClean="0">
                <a:solidFill>
                  <a:srgbClr val="FF0000"/>
                </a:solidFill>
              </a:rPr>
              <a:t>HCV.</a:t>
            </a:r>
            <a:r>
              <a:rPr lang="en-US" dirty="0" smtClean="0"/>
              <a:t> Abbot, Janssen, Merck</a:t>
            </a:r>
          </a:p>
          <a:p>
            <a:r>
              <a:rPr lang="en-US" b="1" dirty="0" smtClean="0"/>
              <a:t>February 2013, </a:t>
            </a:r>
            <a:r>
              <a:rPr lang="en-US" dirty="0" smtClean="0"/>
              <a:t>Kyiv. </a:t>
            </a:r>
            <a:r>
              <a:rPr lang="en-US" dirty="0" smtClean="0">
                <a:solidFill>
                  <a:srgbClr val="FF0000"/>
                </a:solidFill>
              </a:rPr>
              <a:t>HIV.</a:t>
            </a:r>
            <a:r>
              <a:rPr lang="en-US" dirty="0" smtClean="0"/>
              <a:t> </a:t>
            </a:r>
            <a:r>
              <a:rPr lang="en-US" dirty="0" err="1" smtClean="0"/>
              <a:t>ViiV</a:t>
            </a:r>
            <a:r>
              <a:rPr lang="en-US" dirty="0" smtClean="0"/>
              <a:t>, MPP.</a:t>
            </a:r>
          </a:p>
          <a:p>
            <a:r>
              <a:rPr lang="en-US" b="1" dirty="0" smtClean="0"/>
              <a:t>May 2013. </a:t>
            </a:r>
            <a:r>
              <a:rPr lang="en-US" dirty="0" smtClean="0"/>
              <a:t>St. Petersburg. </a:t>
            </a:r>
            <a:r>
              <a:rPr lang="en-US" dirty="0" smtClean="0">
                <a:solidFill>
                  <a:srgbClr val="FF0000"/>
                </a:solidFill>
              </a:rPr>
              <a:t>HIV/HCV/TB.</a:t>
            </a:r>
            <a:r>
              <a:rPr lang="en-US" dirty="0" smtClean="0"/>
              <a:t> Janssen, </a:t>
            </a:r>
            <a:r>
              <a:rPr lang="en-US" dirty="0" err="1" smtClean="0"/>
              <a:t>Pharmasyntez</a:t>
            </a:r>
            <a:r>
              <a:rPr lang="en-US" dirty="0" smtClean="0"/>
              <a:t>, </a:t>
            </a:r>
            <a:r>
              <a:rPr lang="en-US" dirty="0" err="1" smtClean="0"/>
              <a:t>Gi</a:t>
            </a:r>
            <a:r>
              <a:rPr lang="en-US" dirty="0" smtClean="0"/>
              <a:t>(lead)</a:t>
            </a:r>
          </a:p>
          <a:p>
            <a:r>
              <a:rPr lang="en-US" b="1" dirty="0" smtClean="0"/>
              <a:t>October 2013. </a:t>
            </a:r>
            <a:r>
              <a:rPr lang="en-US" dirty="0" smtClean="0"/>
              <a:t>Kyiv. </a:t>
            </a:r>
            <a:r>
              <a:rPr lang="en-US" dirty="0" smtClean="0">
                <a:solidFill>
                  <a:srgbClr val="FF0000"/>
                </a:solidFill>
              </a:rPr>
              <a:t>HIV/HCV.</a:t>
            </a:r>
            <a:r>
              <a:rPr lang="en-US" dirty="0" smtClean="0"/>
              <a:t> Gilead, MPP.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42852"/>
            <a:ext cx="74009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143000"/>
          </a:xfrm>
        </p:spPr>
        <p:txBody>
          <a:bodyPr/>
          <a:lstStyle/>
          <a:p>
            <a:r>
              <a:rPr lang="en-US" dirty="0" smtClean="0"/>
              <a:t>Other activities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571744"/>
            <a:ext cx="8715404" cy="4025897"/>
          </a:xfrm>
        </p:spPr>
        <p:txBody>
          <a:bodyPr/>
          <a:lstStyle/>
          <a:p>
            <a:r>
              <a:rPr lang="en-US" dirty="0" smtClean="0"/>
              <a:t>Trainings on IP, clinical trials, generic </a:t>
            </a:r>
            <a:r>
              <a:rPr lang="en-US" dirty="0" err="1" smtClean="0"/>
              <a:t>vs</a:t>
            </a:r>
            <a:r>
              <a:rPr lang="en-US" dirty="0" smtClean="0"/>
              <a:t> brand drugs etc</a:t>
            </a:r>
          </a:p>
          <a:p>
            <a:r>
              <a:rPr lang="en-US" dirty="0" smtClean="0"/>
              <a:t>Advocacy activities</a:t>
            </a:r>
          </a:p>
          <a:p>
            <a:r>
              <a:rPr lang="en-US" dirty="0" smtClean="0"/>
              <a:t>Support to national CABs and local CABs in the region if needed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42852"/>
            <a:ext cx="74009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143000"/>
          </a:xfrm>
        </p:spPr>
        <p:txBody>
          <a:bodyPr/>
          <a:lstStyle/>
          <a:p>
            <a:r>
              <a:rPr lang="en-US" dirty="0" smtClean="0"/>
              <a:t>The Meeting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571744"/>
            <a:ext cx="8229600" cy="402589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Preparation materials </a:t>
            </a:r>
            <a:r>
              <a:rPr lang="en-US" dirty="0" smtClean="0">
                <a:solidFill>
                  <a:srgbClr val="FF0000"/>
                </a:solidFill>
              </a:rPr>
              <a:t>well in advance</a:t>
            </a:r>
          </a:p>
          <a:p>
            <a:r>
              <a:rPr lang="en-US" dirty="0" smtClean="0"/>
              <a:t>Question to the company – </a:t>
            </a:r>
            <a:r>
              <a:rPr lang="en-US" dirty="0" smtClean="0">
                <a:solidFill>
                  <a:srgbClr val="FF0000"/>
                </a:solidFill>
              </a:rPr>
              <a:t>well in advance</a:t>
            </a:r>
          </a:p>
          <a:p>
            <a:r>
              <a:rPr lang="en-US" dirty="0" smtClean="0"/>
              <a:t>Preliminary statement – </a:t>
            </a:r>
            <a:r>
              <a:rPr lang="en-US" dirty="0" smtClean="0">
                <a:solidFill>
                  <a:srgbClr val="FF0000"/>
                </a:solidFill>
              </a:rPr>
              <a:t>well in advance </a:t>
            </a:r>
          </a:p>
          <a:p>
            <a:r>
              <a:rPr lang="en-US" dirty="0" smtClean="0"/>
              <a:t>Some training before the meeting</a:t>
            </a:r>
          </a:p>
          <a:p>
            <a:r>
              <a:rPr lang="en-US" dirty="0" smtClean="0"/>
              <a:t>Pre-meeting</a:t>
            </a:r>
          </a:p>
          <a:p>
            <a:r>
              <a:rPr lang="en-US" dirty="0" smtClean="0"/>
              <a:t>The meeting (usually 3-4 hours)</a:t>
            </a:r>
          </a:p>
          <a:p>
            <a:r>
              <a:rPr lang="en-US" dirty="0" smtClean="0"/>
              <a:t>Debriefing</a:t>
            </a:r>
          </a:p>
          <a:p>
            <a:r>
              <a:rPr lang="en-US" dirty="0" smtClean="0"/>
              <a:t>Formulating the final statement</a:t>
            </a:r>
          </a:p>
          <a:p>
            <a:r>
              <a:rPr lang="en-US" dirty="0" smtClean="0"/>
              <a:t>Presenting the statement to the company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42852"/>
            <a:ext cx="74009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Diagram 12"/>
          <p:cNvGrpSpPr>
            <a:grpSpLocks noChangeAspect="1"/>
          </p:cNvGrpSpPr>
          <p:nvPr/>
        </p:nvGrpSpPr>
        <p:grpSpPr bwMode="auto">
          <a:xfrm>
            <a:off x="2686022" y="2655383"/>
            <a:ext cx="3859213" cy="3432818"/>
            <a:chOff x="1643" y="920"/>
            <a:chExt cx="2431" cy="2431"/>
          </a:xfrm>
        </p:grpSpPr>
        <p:sp>
          <p:nvSpPr>
            <p:cNvPr id="8" name="_s2062"/>
            <p:cNvSpPr>
              <a:spLocks noChangeArrowheads="1" noTextEdit="1"/>
            </p:cNvSpPr>
            <p:nvPr/>
          </p:nvSpPr>
          <p:spPr bwMode="auto">
            <a:xfrm>
              <a:off x="2032" y="920"/>
              <a:ext cx="1653" cy="1653"/>
            </a:xfrm>
            <a:custGeom>
              <a:avLst/>
              <a:gdLst>
                <a:gd name="G0" fmla="+- -5373952 0 0"/>
                <a:gd name="G1" fmla="+- -7864320 0 0"/>
                <a:gd name="G2" fmla="+- -5373952 0 -7864320"/>
                <a:gd name="G3" fmla="+- 10800 0 0"/>
                <a:gd name="G4" fmla="+- 0 0 -537395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864320"/>
                <a:gd name="G10" fmla="+- 7200 0 2700"/>
                <a:gd name="G11" fmla="cos G10 -5373952"/>
                <a:gd name="G12" fmla="sin G10 -5373952"/>
                <a:gd name="G13" fmla="cos 13500 -5373952"/>
                <a:gd name="G14" fmla="sin 13500 -5373952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373952"/>
                <a:gd name="G22" fmla="sin G20 -5373952"/>
                <a:gd name="G23" fmla="+- G21 10800 0"/>
                <a:gd name="G24" fmla="+- G12 G23 G22"/>
                <a:gd name="G25" fmla="+- G22 G23 G11"/>
                <a:gd name="G26" fmla="cos 10800 -5373952"/>
                <a:gd name="G27" fmla="sin 10800 -5373952"/>
                <a:gd name="G28" fmla="cos 7200 -5373952"/>
                <a:gd name="G29" fmla="sin 7200 -537395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864320"/>
                <a:gd name="G36" fmla="sin G34 -7864320"/>
                <a:gd name="G37" fmla="+/ -7864320 -537395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739 w 21600"/>
                <a:gd name="T5" fmla="*/ 198 h 21600"/>
                <a:gd name="T6" fmla="*/ 6299 w 21600"/>
                <a:gd name="T7" fmla="*/ 3005 h 21600"/>
                <a:gd name="T8" fmla="*/ 9426 w 21600"/>
                <a:gd name="T9" fmla="*/ 3732 h 21600"/>
                <a:gd name="T10" fmla="*/ 12678 w 21600"/>
                <a:gd name="T11" fmla="*/ -2569 h 21600"/>
                <a:gd name="T12" fmla="*/ 16508 w 21600"/>
                <a:gd name="T13" fmla="*/ 2513 h 21600"/>
                <a:gd name="T14" fmla="*/ 11426 w 21600"/>
                <a:gd name="T15" fmla="*/ 634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802" y="3670"/>
                  </a:moveTo>
                  <a:cubicBezTo>
                    <a:pt x="11470" y="3623"/>
                    <a:pt x="11135" y="3600"/>
                    <a:pt x="10800" y="3600"/>
                  </a:cubicBezTo>
                  <a:cubicBezTo>
                    <a:pt x="9536" y="3599"/>
                    <a:pt x="8294" y="3932"/>
                    <a:pt x="7199" y="4564"/>
                  </a:cubicBezTo>
                  <a:lnTo>
                    <a:pt x="5399" y="1446"/>
                  </a:lnTo>
                  <a:cubicBezTo>
                    <a:pt x="7041" y="499"/>
                    <a:pt x="8904" y="-1"/>
                    <a:pt x="10800" y="0"/>
                  </a:cubicBezTo>
                  <a:cubicBezTo>
                    <a:pt x="11302" y="0"/>
                    <a:pt x="11805" y="35"/>
                    <a:pt x="12303" y="105"/>
                  </a:cubicBezTo>
                  <a:lnTo>
                    <a:pt x="12678" y="-2569"/>
                  </a:lnTo>
                  <a:lnTo>
                    <a:pt x="16508" y="2513"/>
                  </a:lnTo>
                  <a:lnTo>
                    <a:pt x="11426" y="6343"/>
                  </a:lnTo>
                  <a:lnTo>
                    <a:pt x="11802" y="367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_s2063"/>
            <p:cNvSpPr>
              <a:spLocks noChangeArrowheads="1" noTextEdit="1"/>
            </p:cNvSpPr>
            <p:nvPr/>
          </p:nvSpPr>
          <p:spPr bwMode="auto">
            <a:xfrm rot="5400000">
              <a:off x="2421" y="1309"/>
              <a:ext cx="1653" cy="1653"/>
            </a:xfrm>
            <a:custGeom>
              <a:avLst/>
              <a:gdLst>
                <a:gd name="G0" fmla="+- -5373952 0 0"/>
                <a:gd name="G1" fmla="+- -7864320 0 0"/>
                <a:gd name="G2" fmla="+- -5373952 0 -7864320"/>
                <a:gd name="G3" fmla="+- 10800 0 0"/>
                <a:gd name="G4" fmla="+- 0 0 -537395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864320"/>
                <a:gd name="G10" fmla="+- 7200 0 2700"/>
                <a:gd name="G11" fmla="cos G10 -5373952"/>
                <a:gd name="G12" fmla="sin G10 -5373952"/>
                <a:gd name="G13" fmla="cos 13500 -5373952"/>
                <a:gd name="G14" fmla="sin 13500 -5373952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373952"/>
                <a:gd name="G22" fmla="sin G20 -5373952"/>
                <a:gd name="G23" fmla="+- G21 10800 0"/>
                <a:gd name="G24" fmla="+- G12 G23 G22"/>
                <a:gd name="G25" fmla="+- G22 G23 G11"/>
                <a:gd name="G26" fmla="cos 10800 -5373952"/>
                <a:gd name="G27" fmla="sin 10800 -5373952"/>
                <a:gd name="G28" fmla="cos 7200 -5373952"/>
                <a:gd name="G29" fmla="sin 7200 -537395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864320"/>
                <a:gd name="G36" fmla="sin G34 -7864320"/>
                <a:gd name="G37" fmla="+/ -7864320 -537395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739 w 21600"/>
                <a:gd name="T5" fmla="*/ 198 h 21600"/>
                <a:gd name="T6" fmla="*/ 6299 w 21600"/>
                <a:gd name="T7" fmla="*/ 3005 h 21600"/>
                <a:gd name="T8" fmla="*/ 9426 w 21600"/>
                <a:gd name="T9" fmla="*/ 3732 h 21600"/>
                <a:gd name="T10" fmla="*/ 12678 w 21600"/>
                <a:gd name="T11" fmla="*/ -2569 h 21600"/>
                <a:gd name="T12" fmla="*/ 16508 w 21600"/>
                <a:gd name="T13" fmla="*/ 2513 h 21600"/>
                <a:gd name="T14" fmla="*/ 11426 w 21600"/>
                <a:gd name="T15" fmla="*/ 634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802" y="3670"/>
                  </a:moveTo>
                  <a:cubicBezTo>
                    <a:pt x="11470" y="3623"/>
                    <a:pt x="11135" y="3600"/>
                    <a:pt x="10800" y="3600"/>
                  </a:cubicBezTo>
                  <a:cubicBezTo>
                    <a:pt x="9536" y="3599"/>
                    <a:pt x="8294" y="3932"/>
                    <a:pt x="7199" y="4564"/>
                  </a:cubicBezTo>
                  <a:lnTo>
                    <a:pt x="5399" y="1446"/>
                  </a:lnTo>
                  <a:cubicBezTo>
                    <a:pt x="7041" y="499"/>
                    <a:pt x="8904" y="-1"/>
                    <a:pt x="10800" y="0"/>
                  </a:cubicBezTo>
                  <a:cubicBezTo>
                    <a:pt x="11302" y="0"/>
                    <a:pt x="11805" y="35"/>
                    <a:pt x="12303" y="105"/>
                  </a:cubicBezTo>
                  <a:lnTo>
                    <a:pt x="12678" y="-2569"/>
                  </a:lnTo>
                  <a:lnTo>
                    <a:pt x="16508" y="2513"/>
                  </a:lnTo>
                  <a:lnTo>
                    <a:pt x="11426" y="6343"/>
                  </a:lnTo>
                  <a:lnTo>
                    <a:pt x="11802" y="367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_s2064"/>
            <p:cNvSpPr>
              <a:spLocks noChangeArrowheads="1" noTextEdit="1"/>
            </p:cNvSpPr>
            <p:nvPr/>
          </p:nvSpPr>
          <p:spPr bwMode="auto">
            <a:xfrm rot="10800000">
              <a:off x="2032" y="1698"/>
              <a:ext cx="1653" cy="1653"/>
            </a:xfrm>
            <a:custGeom>
              <a:avLst/>
              <a:gdLst>
                <a:gd name="G0" fmla="+- -5373952 0 0"/>
                <a:gd name="G1" fmla="+- -7864320 0 0"/>
                <a:gd name="G2" fmla="+- -5373952 0 -7864320"/>
                <a:gd name="G3" fmla="+- 10800 0 0"/>
                <a:gd name="G4" fmla="+- 0 0 -537395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864320"/>
                <a:gd name="G10" fmla="+- 7200 0 2700"/>
                <a:gd name="G11" fmla="cos G10 -5373952"/>
                <a:gd name="G12" fmla="sin G10 -5373952"/>
                <a:gd name="G13" fmla="cos 13500 -5373952"/>
                <a:gd name="G14" fmla="sin 13500 -5373952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373952"/>
                <a:gd name="G22" fmla="sin G20 -5373952"/>
                <a:gd name="G23" fmla="+- G21 10800 0"/>
                <a:gd name="G24" fmla="+- G12 G23 G22"/>
                <a:gd name="G25" fmla="+- G22 G23 G11"/>
                <a:gd name="G26" fmla="cos 10800 -5373952"/>
                <a:gd name="G27" fmla="sin 10800 -5373952"/>
                <a:gd name="G28" fmla="cos 7200 -5373952"/>
                <a:gd name="G29" fmla="sin 7200 -537395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864320"/>
                <a:gd name="G36" fmla="sin G34 -7864320"/>
                <a:gd name="G37" fmla="+/ -7864320 -537395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739 w 21600"/>
                <a:gd name="T5" fmla="*/ 198 h 21600"/>
                <a:gd name="T6" fmla="*/ 6299 w 21600"/>
                <a:gd name="T7" fmla="*/ 3005 h 21600"/>
                <a:gd name="T8" fmla="*/ 9426 w 21600"/>
                <a:gd name="T9" fmla="*/ 3732 h 21600"/>
                <a:gd name="T10" fmla="*/ 12678 w 21600"/>
                <a:gd name="T11" fmla="*/ -2569 h 21600"/>
                <a:gd name="T12" fmla="*/ 16508 w 21600"/>
                <a:gd name="T13" fmla="*/ 2513 h 21600"/>
                <a:gd name="T14" fmla="*/ 11426 w 21600"/>
                <a:gd name="T15" fmla="*/ 634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802" y="3670"/>
                  </a:moveTo>
                  <a:cubicBezTo>
                    <a:pt x="11470" y="3623"/>
                    <a:pt x="11135" y="3600"/>
                    <a:pt x="10800" y="3600"/>
                  </a:cubicBezTo>
                  <a:cubicBezTo>
                    <a:pt x="9536" y="3599"/>
                    <a:pt x="8294" y="3932"/>
                    <a:pt x="7199" y="4564"/>
                  </a:cubicBezTo>
                  <a:lnTo>
                    <a:pt x="5399" y="1446"/>
                  </a:lnTo>
                  <a:cubicBezTo>
                    <a:pt x="7041" y="499"/>
                    <a:pt x="8904" y="-1"/>
                    <a:pt x="10800" y="0"/>
                  </a:cubicBezTo>
                  <a:cubicBezTo>
                    <a:pt x="11302" y="0"/>
                    <a:pt x="11805" y="35"/>
                    <a:pt x="12303" y="105"/>
                  </a:cubicBezTo>
                  <a:lnTo>
                    <a:pt x="12678" y="-2569"/>
                  </a:lnTo>
                  <a:lnTo>
                    <a:pt x="16508" y="2513"/>
                  </a:lnTo>
                  <a:lnTo>
                    <a:pt x="11426" y="6343"/>
                  </a:lnTo>
                  <a:lnTo>
                    <a:pt x="11802" y="367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_s2065"/>
            <p:cNvSpPr>
              <a:spLocks noChangeArrowheads="1" noTextEdit="1"/>
            </p:cNvSpPr>
            <p:nvPr/>
          </p:nvSpPr>
          <p:spPr bwMode="auto">
            <a:xfrm rot="16200000">
              <a:off x="1643" y="1309"/>
              <a:ext cx="1653" cy="1653"/>
            </a:xfrm>
            <a:custGeom>
              <a:avLst/>
              <a:gdLst>
                <a:gd name="G0" fmla="+- -5373952 0 0"/>
                <a:gd name="G1" fmla="+- -7864320 0 0"/>
                <a:gd name="G2" fmla="+- -5373952 0 -7864320"/>
                <a:gd name="G3" fmla="+- 10800 0 0"/>
                <a:gd name="G4" fmla="+- 0 0 -537395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864320"/>
                <a:gd name="G10" fmla="+- 7200 0 2700"/>
                <a:gd name="G11" fmla="cos G10 -5373952"/>
                <a:gd name="G12" fmla="sin G10 -5373952"/>
                <a:gd name="G13" fmla="cos 13500 -5373952"/>
                <a:gd name="G14" fmla="sin 13500 -5373952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373952"/>
                <a:gd name="G22" fmla="sin G20 -5373952"/>
                <a:gd name="G23" fmla="+- G21 10800 0"/>
                <a:gd name="G24" fmla="+- G12 G23 G22"/>
                <a:gd name="G25" fmla="+- G22 G23 G11"/>
                <a:gd name="G26" fmla="cos 10800 -5373952"/>
                <a:gd name="G27" fmla="sin 10800 -5373952"/>
                <a:gd name="G28" fmla="cos 7200 -5373952"/>
                <a:gd name="G29" fmla="sin 7200 -537395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864320"/>
                <a:gd name="G36" fmla="sin G34 -7864320"/>
                <a:gd name="G37" fmla="+/ -7864320 -537395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739 w 21600"/>
                <a:gd name="T5" fmla="*/ 198 h 21600"/>
                <a:gd name="T6" fmla="*/ 6299 w 21600"/>
                <a:gd name="T7" fmla="*/ 3005 h 21600"/>
                <a:gd name="T8" fmla="*/ 9426 w 21600"/>
                <a:gd name="T9" fmla="*/ 3732 h 21600"/>
                <a:gd name="T10" fmla="*/ 12678 w 21600"/>
                <a:gd name="T11" fmla="*/ -2569 h 21600"/>
                <a:gd name="T12" fmla="*/ 16508 w 21600"/>
                <a:gd name="T13" fmla="*/ 2513 h 21600"/>
                <a:gd name="T14" fmla="*/ 11426 w 21600"/>
                <a:gd name="T15" fmla="*/ 634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802" y="3670"/>
                  </a:moveTo>
                  <a:cubicBezTo>
                    <a:pt x="11470" y="3623"/>
                    <a:pt x="11135" y="3600"/>
                    <a:pt x="10800" y="3600"/>
                  </a:cubicBezTo>
                  <a:cubicBezTo>
                    <a:pt x="9536" y="3599"/>
                    <a:pt x="8294" y="3932"/>
                    <a:pt x="7199" y="4564"/>
                  </a:cubicBezTo>
                  <a:lnTo>
                    <a:pt x="5399" y="1446"/>
                  </a:lnTo>
                  <a:cubicBezTo>
                    <a:pt x="7041" y="499"/>
                    <a:pt x="8904" y="-1"/>
                    <a:pt x="10800" y="0"/>
                  </a:cubicBezTo>
                  <a:cubicBezTo>
                    <a:pt x="11302" y="0"/>
                    <a:pt x="11805" y="35"/>
                    <a:pt x="12303" y="105"/>
                  </a:cubicBezTo>
                  <a:lnTo>
                    <a:pt x="12678" y="-2569"/>
                  </a:lnTo>
                  <a:lnTo>
                    <a:pt x="16508" y="2513"/>
                  </a:lnTo>
                  <a:lnTo>
                    <a:pt x="11426" y="6343"/>
                  </a:lnTo>
                  <a:lnTo>
                    <a:pt x="11802" y="367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_s2066"/>
            <p:cNvSpPr>
              <a:spLocks noChangeArrowheads="1"/>
            </p:cNvSpPr>
            <p:nvPr/>
          </p:nvSpPr>
          <p:spPr bwMode="auto">
            <a:xfrm>
              <a:off x="3298" y="1072"/>
              <a:ext cx="623" cy="6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MEETING</a:t>
              </a:r>
              <a:endPara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" name="_s2067"/>
            <p:cNvSpPr>
              <a:spLocks noChangeArrowheads="1"/>
            </p:cNvSpPr>
            <p:nvPr/>
          </p:nvSpPr>
          <p:spPr bwMode="auto">
            <a:xfrm>
              <a:off x="3299" y="2574"/>
              <a:ext cx="623" cy="6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FOLLOW-UP</a:t>
              </a:r>
              <a:endPara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" name="_s2068"/>
            <p:cNvSpPr>
              <a:spLocks noChangeArrowheads="1"/>
            </p:cNvSpPr>
            <p:nvPr/>
          </p:nvSpPr>
          <p:spPr bwMode="auto">
            <a:xfrm>
              <a:off x="1797" y="2576"/>
              <a:ext cx="623" cy="6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ADVOCAY</a:t>
              </a:r>
              <a:endPara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" name="_s2069"/>
            <p:cNvSpPr>
              <a:spLocks noChangeArrowheads="1"/>
            </p:cNvSpPr>
            <p:nvPr/>
          </p:nvSpPr>
          <p:spPr bwMode="auto">
            <a:xfrm>
              <a:off x="1706" y="1164"/>
              <a:ext cx="623" cy="6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PREPARATION</a:t>
              </a:r>
              <a:endPara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143000"/>
          </a:xfrm>
        </p:spPr>
        <p:txBody>
          <a:bodyPr/>
          <a:lstStyle/>
          <a:p>
            <a:r>
              <a:rPr lang="en-US" dirty="0" smtClean="0"/>
              <a:t>Between the Meetings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42852"/>
            <a:ext cx="74009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509</Words>
  <Application>Microsoft Office PowerPoint</Application>
  <PresentationFormat>Экран (4:3)</PresentationFormat>
  <Paragraphs>96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Community Advisory Board in Eastern Europe and Central Asia</vt:lpstr>
      <vt:lpstr>WHO</vt:lpstr>
      <vt:lpstr>The Region</vt:lpstr>
      <vt:lpstr>Regional Dialogue</vt:lpstr>
      <vt:lpstr>WHY</vt:lpstr>
      <vt:lpstr>Brief History</vt:lpstr>
      <vt:lpstr>Other activities</vt:lpstr>
      <vt:lpstr>The Meeting</vt:lpstr>
      <vt:lpstr>Between the Meetings</vt:lpstr>
      <vt:lpstr>The Code</vt:lpstr>
      <vt:lpstr>The Minutes</vt:lpstr>
      <vt:lpstr>The Minutes</vt:lpstr>
      <vt:lpstr>Some Demands</vt:lpstr>
      <vt:lpstr>One Story</vt:lpstr>
      <vt:lpstr>Lessons learnt</vt:lpstr>
      <vt:lpstr>The Website</vt:lpstr>
      <vt:lpstr>The Way Forward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Advisory Board in Eastern Europe and Central Asia</dc:title>
  <dc:creator>Сергей</dc:creator>
  <cp:lastModifiedBy>Сергей</cp:lastModifiedBy>
  <cp:revision>44</cp:revision>
  <dcterms:created xsi:type="dcterms:W3CDTF">2014-02-22T15:35:05Z</dcterms:created>
  <dcterms:modified xsi:type="dcterms:W3CDTF">2014-02-23T08:00:13Z</dcterms:modified>
</cp:coreProperties>
</file>