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58" r:id="rId6"/>
    <p:sldId id="260" r:id="rId7"/>
    <p:sldId id="273" r:id="rId8"/>
    <p:sldId id="262" r:id="rId9"/>
    <p:sldId id="268" r:id="rId10"/>
    <p:sldId id="261" r:id="rId11"/>
    <p:sldId id="263" r:id="rId12"/>
    <p:sldId id="264" r:id="rId13"/>
    <p:sldId id="269" r:id="rId14"/>
    <p:sldId id="265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CF0-7374-4683-8220-E3E50B48D06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FFE2-06AE-4532-9975-DDD79BF5B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CF0-7374-4683-8220-E3E50B48D06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FFE2-06AE-4532-9975-DDD79BF5B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CF0-7374-4683-8220-E3E50B48D06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FFE2-06AE-4532-9975-DDD79BF5B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CF0-7374-4683-8220-E3E50B48D06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FFE2-06AE-4532-9975-DDD79BF5B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CF0-7374-4683-8220-E3E50B48D06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FFE2-06AE-4532-9975-DDD79BF5B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CF0-7374-4683-8220-E3E50B48D06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FFE2-06AE-4532-9975-DDD79BF5B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CF0-7374-4683-8220-E3E50B48D06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FFE2-06AE-4532-9975-DDD79BF5B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CF0-7374-4683-8220-E3E50B48D06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FFE2-06AE-4532-9975-DDD79BF5B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CF0-7374-4683-8220-E3E50B48D06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FFE2-06AE-4532-9975-DDD79BF5B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CF0-7374-4683-8220-E3E50B48D06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FFE2-06AE-4532-9975-DDD79BF5B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FCF0-7374-4683-8220-E3E50B48D06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FFE2-06AE-4532-9975-DDD79BF5B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EFCF0-7374-4683-8220-E3E50B48D06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8FFE2-06AE-4532-9975-DDD79BF5B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eca-cab.org/en/new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ЕЕСА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929066"/>
            <a:ext cx="5487166" cy="24958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Advisory Board</a:t>
            </a:r>
            <a:br>
              <a:rPr lang="en-US" dirty="0" smtClean="0"/>
            </a:br>
            <a:r>
              <a:rPr lang="en-US" dirty="0" smtClean="0"/>
              <a:t>in Eastern Europe and Central Asia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Advocacy. Mobilization. Education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85728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en-US" dirty="0" smtClean="0"/>
              <a:t>The Code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4025897"/>
          </a:xfrm>
        </p:spPr>
        <p:txBody>
          <a:bodyPr/>
          <a:lstStyle/>
          <a:p>
            <a:r>
              <a:rPr lang="en-US" dirty="0" smtClean="0"/>
              <a:t>Minute of Silence</a:t>
            </a:r>
          </a:p>
          <a:p>
            <a:r>
              <a:rPr lang="en-US" dirty="0" smtClean="0"/>
              <a:t>No applauds </a:t>
            </a:r>
            <a:r>
              <a:rPr lang="en-US" dirty="0"/>
              <a:t>a</a:t>
            </a:r>
            <a:r>
              <a:rPr lang="en-US" dirty="0" smtClean="0"/>
              <a:t>fter the presentation</a:t>
            </a:r>
          </a:p>
          <a:p>
            <a:r>
              <a:rPr lang="en-US" dirty="0" smtClean="0"/>
              <a:t>No discussion about funding</a:t>
            </a:r>
          </a:p>
          <a:p>
            <a:r>
              <a:rPr lang="en-US" dirty="0" smtClean="0"/>
              <a:t>No arguing among the CAB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en-US" dirty="0" smtClean="0"/>
              <a:t>The Minutes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428868"/>
            <a:ext cx="641985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EECA2.jpg"/>
          <p:cNvPicPr>
            <a:picLocks noChangeAspect="1"/>
          </p:cNvPicPr>
          <p:nvPr/>
        </p:nvPicPr>
        <p:blipFill>
          <a:blip r:embed="rId2">
            <a:lum bright="18000"/>
          </a:blip>
          <a:stretch>
            <a:fillRect/>
          </a:stretch>
        </p:blipFill>
        <p:spPr>
          <a:xfrm>
            <a:off x="5286380" y="2214554"/>
            <a:ext cx="3357586" cy="3714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en-US" dirty="0" smtClean="0"/>
              <a:t>The Minutes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42852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472" y="2285992"/>
            <a:ext cx="835824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Sent to the company for review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Public (not covered by the Confidentiality Agreement)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Used as a reference in further </a:t>
            </a:r>
            <a:r>
              <a:rPr lang="en-US" sz="2800" dirty="0" smtClean="0"/>
              <a:t>dialogue (or quarrel </a:t>
            </a:r>
            <a:r>
              <a:rPr lang="en-US" sz="2800" dirty="0" smtClean="0">
                <a:sym typeface="Wingdings" pitchFamily="2" charset="2"/>
              </a:rPr>
              <a:t>)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en-US" dirty="0" smtClean="0"/>
              <a:t>Some Demands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85786" y="2285992"/>
            <a:ext cx="77867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 Registration of drugs in the countries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Lower prices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Clinical trials in the region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And more…</a:t>
            </a:r>
            <a:endParaRPr lang="ru-RU" sz="3200" dirty="0"/>
          </a:p>
        </p:txBody>
      </p:sp>
      <p:pic>
        <p:nvPicPr>
          <p:cNvPr id="8" name="Рисунок 7" descr="EECA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214686"/>
            <a:ext cx="285750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en-US" dirty="0" smtClean="0"/>
              <a:t>One Story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85786" y="1857364"/>
            <a:ext cx="77867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May 2013</a:t>
            </a:r>
            <a:r>
              <a:rPr lang="en-US" sz="2400" dirty="0" smtClean="0"/>
              <a:t>.  Position: </a:t>
            </a:r>
            <a:r>
              <a:rPr lang="en-US" sz="2400" i="1" dirty="0" smtClean="0"/>
              <a:t>“EECA </a:t>
            </a:r>
            <a:r>
              <a:rPr lang="en-US" sz="2400" i="1" dirty="0"/>
              <a:t>urges Gilead to not impede patient access to the drug "</a:t>
            </a:r>
            <a:r>
              <a:rPr lang="en-US" sz="2400" i="1" dirty="0" err="1"/>
              <a:t>Atripla</a:t>
            </a:r>
            <a:r>
              <a:rPr lang="en-US" sz="2400" i="1" dirty="0"/>
              <a:t>" in the EECA </a:t>
            </a:r>
            <a:r>
              <a:rPr lang="en-US" sz="2400" i="1" dirty="0" smtClean="0"/>
              <a:t>region”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October 2013. </a:t>
            </a:r>
            <a:r>
              <a:rPr lang="en-US" sz="2400" dirty="0" smtClean="0"/>
              <a:t>Open letter: </a:t>
            </a:r>
            <a:r>
              <a:rPr lang="en-US" sz="2400" i="1" dirty="0" smtClean="0"/>
              <a:t>“EECA CAB urges Gilead to take all measures necessary to ensure the emergency registration of </a:t>
            </a:r>
            <a:r>
              <a:rPr lang="en-US" sz="2400" i="1" dirty="0" err="1" smtClean="0"/>
              <a:t>Atripla</a:t>
            </a:r>
            <a:r>
              <a:rPr lang="en-US" sz="2400" i="1" dirty="0" smtClean="0"/>
              <a:t> and </a:t>
            </a:r>
            <a:r>
              <a:rPr lang="en-US" sz="2400" i="1" dirty="0" err="1" smtClean="0"/>
              <a:t>Stribild</a:t>
            </a:r>
            <a:r>
              <a:rPr lang="en-US" sz="2400" i="1" dirty="0" smtClean="0"/>
              <a:t> in the countries of Eastern Europe and </a:t>
            </a:r>
          </a:p>
          <a:p>
            <a:r>
              <a:rPr lang="en-US" sz="2400" i="1" dirty="0" smtClean="0"/>
              <a:t>Central Asia”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 smtClean="0"/>
              <a:t>February 2014. </a:t>
            </a:r>
            <a:r>
              <a:rPr lang="en-US" sz="2400" dirty="0" smtClean="0"/>
              <a:t>Reply: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Atripla</a:t>
            </a:r>
            <a:r>
              <a:rPr lang="en-US" sz="2400" i="1" dirty="0" smtClean="0"/>
              <a:t> </a:t>
            </a:r>
            <a:r>
              <a:rPr lang="en-US" sz="2400" i="1" dirty="0"/>
              <a:t>is anticipated to be submitted to Russian health authority in May 2014. The price of </a:t>
            </a:r>
            <a:r>
              <a:rPr lang="en-US" sz="2400" i="1" dirty="0" err="1"/>
              <a:t>Atripla</a:t>
            </a:r>
            <a:r>
              <a:rPr lang="en-US" sz="2400" i="1" dirty="0"/>
              <a:t> in Estonia, Latvia and Lithuania will be reexamined and revised lower price will be offer to the appropriate </a:t>
            </a:r>
            <a:r>
              <a:rPr lang="en-US" sz="2400" i="1" dirty="0" smtClean="0"/>
              <a:t>authorities”.</a:t>
            </a:r>
            <a:endParaRPr lang="en-US" sz="2400" dirty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en-US" dirty="0" smtClean="0"/>
              <a:t>Lessons learnt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85786" y="1857364"/>
            <a:ext cx="83582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 Never overestimate the knowledge of </a:t>
            </a:r>
            <a:r>
              <a:rPr lang="en-US" sz="3200" dirty="0" err="1" smtClean="0"/>
              <a:t>pharma</a:t>
            </a:r>
            <a:endParaRPr lang="en-US" sz="32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 Never underestimate  the power of joint efforts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 Public </a:t>
            </a:r>
            <a:r>
              <a:rPr lang="en-US" sz="3200" dirty="0" err="1" smtClean="0"/>
              <a:t>vs</a:t>
            </a:r>
            <a:r>
              <a:rPr lang="en-US" sz="3200" dirty="0" smtClean="0"/>
              <a:t> confidential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Try different approaches – sometimes you just never know what is going to work </a:t>
            </a:r>
            <a:endParaRPr lang="ru-RU" sz="32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ru-RU" sz="3200" dirty="0" smtClean="0"/>
          </a:p>
        </p:txBody>
      </p:sp>
      <p:sp>
        <p:nvSpPr>
          <p:cNvPr id="6" name="Облако 5"/>
          <p:cNvSpPr/>
          <p:nvPr/>
        </p:nvSpPr>
        <p:spPr>
          <a:xfrm>
            <a:off x="4500562" y="5572140"/>
            <a:ext cx="4357718" cy="12858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It’s like </a:t>
            </a:r>
            <a:r>
              <a:rPr lang="en-US" dirty="0" smtClean="0"/>
              <a:t>throwing </a:t>
            </a:r>
            <a:r>
              <a:rPr lang="en-US" dirty="0" smtClean="0"/>
              <a:t>noodles into a wall with small </a:t>
            </a:r>
            <a:r>
              <a:rPr lang="en-US" dirty="0" smtClean="0"/>
              <a:t>holes. You never know which one will hit the hole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en-US" dirty="0" smtClean="0"/>
              <a:t>The Website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85786" y="2285992"/>
            <a:ext cx="778674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3"/>
              </a:rPr>
              <a:t>http://eeca-cab.org/en/news/</a:t>
            </a:r>
            <a:endParaRPr lang="en-US" sz="2400" dirty="0" smtClean="0"/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The minutes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Open letters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Statements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Company contacts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Drug information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News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And more…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en-US" dirty="0" smtClean="0"/>
              <a:t>The Way Forward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http://aerosharik.ru/wp-content/uploads/2012/01/147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571744"/>
            <a:ext cx="8428037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/>
          <a:lstStyle/>
          <a:p>
            <a:r>
              <a:rPr lang="en-US" dirty="0" smtClean="0"/>
              <a:t>WHO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r>
              <a:rPr lang="en-US" dirty="0" smtClean="0"/>
              <a:t>Treatment access activists</a:t>
            </a:r>
          </a:p>
          <a:p>
            <a:r>
              <a:rPr lang="en-US" dirty="0" smtClean="0"/>
              <a:t>14 countries (Azerbaijan, Armenia, Belarus, Georgia, Estonia, Kazakhstan, Kyrgyzstan, Moldova, Latvia, Lithuania, Tajikistan, Uzbekistan, Ukraine)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1143000"/>
          </a:xfrm>
        </p:spPr>
        <p:txBody>
          <a:bodyPr/>
          <a:lstStyle/>
          <a:p>
            <a:r>
              <a:rPr lang="en-US" dirty="0" smtClean="0"/>
              <a:t>The Region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r>
              <a:rPr lang="en-US" dirty="0" smtClean="0"/>
              <a:t>Low treatment coverage</a:t>
            </a:r>
          </a:p>
          <a:p>
            <a:r>
              <a:rPr lang="en-US" dirty="0" smtClean="0"/>
              <a:t>Low testing among vulnerable groups</a:t>
            </a:r>
          </a:p>
          <a:p>
            <a:r>
              <a:rPr lang="en-US" dirty="0" smtClean="0"/>
              <a:t>Mostly IDU-driven </a:t>
            </a:r>
          </a:p>
          <a:p>
            <a:r>
              <a:rPr lang="en-US" dirty="0" smtClean="0"/>
              <a:t>Difficult regulatory, economic and political landscape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/>
          <a:lstStyle/>
          <a:p>
            <a:r>
              <a:rPr lang="en-US" dirty="0" smtClean="0"/>
              <a:t>Regional Dialogue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r>
              <a:rPr lang="en-US" dirty="0" smtClean="0"/>
              <a:t>Make </a:t>
            </a:r>
            <a:r>
              <a:rPr lang="en-US" dirty="0" err="1" smtClean="0"/>
              <a:t>pharma</a:t>
            </a:r>
            <a:r>
              <a:rPr lang="en-US" dirty="0" smtClean="0"/>
              <a:t> pay attention to the region</a:t>
            </a:r>
          </a:p>
          <a:p>
            <a:r>
              <a:rPr lang="en-US" dirty="0" smtClean="0"/>
              <a:t>Many voices louder than one</a:t>
            </a:r>
          </a:p>
          <a:p>
            <a:r>
              <a:rPr lang="en-US" dirty="0" smtClean="0"/>
              <a:t>Dealing with the language </a:t>
            </a:r>
            <a:r>
              <a:rPr lang="en-US" dirty="0" smtClean="0"/>
              <a:t>barrier</a:t>
            </a:r>
          </a:p>
          <a:p>
            <a:r>
              <a:rPr lang="en-US" dirty="0" smtClean="0"/>
              <a:t>Make </a:t>
            </a:r>
            <a:r>
              <a:rPr lang="en-US" dirty="0" smtClean="0"/>
              <a:t>the local offices listen to the local community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229600" cy="1143000"/>
          </a:xfrm>
        </p:spPr>
        <p:txBody>
          <a:bodyPr/>
          <a:lstStyle/>
          <a:p>
            <a:r>
              <a:rPr lang="en-US" dirty="0" smtClean="0"/>
              <a:t>WHY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4025897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/>
              <a:t>Bring together </a:t>
            </a:r>
          </a:p>
          <a:p>
            <a:pPr algn="ctr">
              <a:buNone/>
            </a:pPr>
            <a:r>
              <a:rPr lang="en-US" sz="4400" dirty="0" smtClean="0"/>
              <a:t>activism and expertise </a:t>
            </a:r>
          </a:p>
          <a:p>
            <a:pPr algn="ctr">
              <a:buNone/>
            </a:pPr>
            <a:r>
              <a:rPr lang="en-US" sz="4400" dirty="0" smtClean="0"/>
              <a:t>to improve access to treatment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en-US" dirty="0" smtClean="0"/>
              <a:t>Brief History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715404" cy="4025897"/>
          </a:xfrm>
        </p:spPr>
        <p:txBody>
          <a:bodyPr/>
          <a:lstStyle/>
          <a:p>
            <a:r>
              <a:rPr lang="en-US" b="1" dirty="0" smtClean="0"/>
              <a:t>October 2011, St. Petersburg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HIV.</a:t>
            </a:r>
            <a:r>
              <a:rPr lang="en-US" dirty="0" smtClean="0"/>
              <a:t> </a:t>
            </a:r>
            <a:r>
              <a:rPr lang="en-US" dirty="0" err="1" smtClean="0"/>
              <a:t>ViiV</a:t>
            </a:r>
            <a:r>
              <a:rPr lang="en-US" dirty="0" smtClean="0"/>
              <a:t>, Abbot</a:t>
            </a:r>
          </a:p>
          <a:p>
            <a:r>
              <a:rPr lang="en-US" b="1" dirty="0" smtClean="0"/>
              <a:t>June 2012, Tbilisi. </a:t>
            </a:r>
            <a:r>
              <a:rPr lang="en-US" dirty="0" smtClean="0">
                <a:solidFill>
                  <a:srgbClr val="FF0000"/>
                </a:solidFill>
              </a:rPr>
              <a:t>HCV.</a:t>
            </a:r>
            <a:r>
              <a:rPr lang="en-US" dirty="0" smtClean="0"/>
              <a:t> Abbot, Janssen, Merck</a:t>
            </a:r>
          </a:p>
          <a:p>
            <a:r>
              <a:rPr lang="en-US" b="1" dirty="0" smtClean="0"/>
              <a:t>February 2013, </a:t>
            </a:r>
            <a:r>
              <a:rPr lang="en-US" dirty="0" smtClean="0"/>
              <a:t>Kyiv. </a:t>
            </a:r>
            <a:r>
              <a:rPr lang="en-US" dirty="0" smtClean="0">
                <a:solidFill>
                  <a:srgbClr val="FF0000"/>
                </a:solidFill>
              </a:rPr>
              <a:t>HIV.</a:t>
            </a:r>
            <a:r>
              <a:rPr lang="en-US" dirty="0" smtClean="0"/>
              <a:t> </a:t>
            </a:r>
            <a:r>
              <a:rPr lang="en-US" dirty="0" err="1" smtClean="0"/>
              <a:t>ViiV</a:t>
            </a:r>
            <a:r>
              <a:rPr lang="en-US" dirty="0" smtClean="0"/>
              <a:t>, MPP.</a:t>
            </a:r>
          </a:p>
          <a:p>
            <a:r>
              <a:rPr lang="en-US" b="1" dirty="0" smtClean="0"/>
              <a:t>May 2013. </a:t>
            </a:r>
            <a:r>
              <a:rPr lang="en-US" dirty="0" smtClean="0"/>
              <a:t>St. Petersburg. </a:t>
            </a:r>
            <a:r>
              <a:rPr lang="en-US" dirty="0" smtClean="0">
                <a:solidFill>
                  <a:srgbClr val="FF0000"/>
                </a:solidFill>
              </a:rPr>
              <a:t>HIV/HCV/TB.</a:t>
            </a:r>
            <a:r>
              <a:rPr lang="en-US" dirty="0" smtClean="0"/>
              <a:t> Janssen, </a:t>
            </a:r>
            <a:r>
              <a:rPr lang="en-US" dirty="0" err="1" smtClean="0"/>
              <a:t>Pharmasyntez</a:t>
            </a:r>
            <a:r>
              <a:rPr lang="en-US" dirty="0" smtClean="0"/>
              <a:t>, </a:t>
            </a:r>
            <a:r>
              <a:rPr lang="en-US" dirty="0" err="1" smtClean="0"/>
              <a:t>Gi</a:t>
            </a:r>
            <a:r>
              <a:rPr lang="en-US" dirty="0" smtClean="0"/>
              <a:t>(lead)</a:t>
            </a:r>
          </a:p>
          <a:p>
            <a:r>
              <a:rPr lang="en-US" b="1" dirty="0" smtClean="0"/>
              <a:t>October 2013. </a:t>
            </a:r>
            <a:r>
              <a:rPr lang="en-US" dirty="0" smtClean="0"/>
              <a:t>Kyiv. </a:t>
            </a:r>
            <a:r>
              <a:rPr lang="en-US" dirty="0" smtClean="0">
                <a:solidFill>
                  <a:srgbClr val="FF0000"/>
                </a:solidFill>
              </a:rPr>
              <a:t>HIV/HCV.</a:t>
            </a:r>
            <a:r>
              <a:rPr lang="en-US" dirty="0" smtClean="0"/>
              <a:t> Gilead, MPP.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en-US" dirty="0" smtClean="0"/>
              <a:t>Other activities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715404" cy="4025897"/>
          </a:xfrm>
        </p:spPr>
        <p:txBody>
          <a:bodyPr/>
          <a:lstStyle/>
          <a:p>
            <a:r>
              <a:rPr lang="en-US" dirty="0" smtClean="0"/>
              <a:t>Trainings on IP, clinical trials, generic </a:t>
            </a:r>
            <a:r>
              <a:rPr lang="en-US" dirty="0" err="1" smtClean="0"/>
              <a:t>vs</a:t>
            </a:r>
            <a:r>
              <a:rPr lang="en-US" dirty="0" smtClean="0"/>
              <a:t> brand drugs etc</a:t>
            </a:r>
          </a:p>
          <a:p>
            <a:r>
              <a:rPr lang="en-US" dirty="0" smtClean="0"/>
              <a:t>Advocacy activities</a:t>
            </a:r>
          </a:p>
          <a:p>
            <a:r>
              <a:rPr lang="en-US" dirty="0" smtClean="0"/>
              <a:t>Support to national CABs and local CABs in the region if needed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en-US" dirty="0" smtClean="0"/>
              <a:t>The Meeting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402589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Preparation materials </a:t>
            </a:r>
            <a:r>
              <a:rPr lang="en-US" dirty="0" smtClean="0">
                <a:solidFill>
                  <a:srgbClr val="FF0000"/>
                </a:solidFill>
              </a:rPr>
              <a:t>well in advance</a:t>
            </a:r>
          </a:p>
          <a:p>
            <a:r>
              <a:rPr lang="en-US" dirty="0" smtClean="0"/>
              <a:t>Question to the company – </a:t>
            </a:r>
            <a:r>
              <a:rPr lang="en-US" dirty="0" smtClean="0">
                <a:solidFill>
                  <a:srgbClr val="FF0000"/>
                </a:solidFill>
              </a:rPr>
              <a:t>well in advance</a:t>
            </a:r>
          </a:p>
          <a:p>
            <a:r>
              <a:rPr lang="en-US" dirty="0" smtClean="0"/>
              <a:t>Preliminary statement – </a:t>
            </a:r>
            <a:r>
              <a:rPr lang="en-US" dirty="0" smtClean="0">
                <a:solidFill>
                  <a:srgbClr val="FF0000"/>
                </a:solidFill>
              </a:rPr>
              <a:t>well in advance </a:t>
            </a:r>
          </a:p>
          <a:p>
            <a:r>
              <a:rPr lang="en-US" dirty="0" smtClean="0"/>
              <a:t>Some training before the meeting</a:t>
            </a:r>
          </a:p>
          <a:p>
            <a:r>
              <a:rPr lang="en-US" dirty="0" smtClean="0"/>
              <a:t>Pre-meeting</a:t>
            </a:r>
          </a:p>
          <a:p>
            <a:r>
              <a:rPr lang="en-US" dirty="0" smtClean="0"/>
              <a:t>The meeting (usually 3-4 hours)</a:t>
            </a:r>
          </a:p>
          <a:p>
            <a:r>
              <a:rPr lang="en-US" dirty="0" smtClean="0"/>
              <a:t>Debriefing</a:t>
            </a:r>
          </a:p>
          <a:p>
            <a:r>
              <a:rPr lang="en-US" dirty="0" smtClean="0"/>
              <a:t>Formulating the final statement</a:t>
            </a:r>
          </a:p>
          <a:p>
            <a:r>
              <a:rPr lang="en-US" dirty="0" smtClean="0"/>
              <a:t>Presenting the statement to the company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Diagram 12"/>
          <p:cNvGrpSpPr>
            <a:grpSpLocks noChangeAspect="1"/>
          </p:cNvGrpSpPr>
          <p:nvPr/>
        </p:nvGrpSpPr>
        <p:grpSpPr bwMode="auto">
          <a:xfrm>
            <a:off x="2686022" y="2655383"/>
            <a:ext cx="3859213" cy="3432818"/>
            <a:chOff x="1643" y="920"/>
            <a:chExt cx="2431" cy="2431"/>
          </a:xfrm>
        </p:grpSpPr>
        <p:sp>
          <p:nvSpPr>
            <p:cNvPr id="8" name="_s2062"/>
            <p:cNvSpPr>
              <a:spLocks noChangeArrowheads="1" noTextEdit="1"/>
            </p:cNvSpPr>
            <p:nvPr/>
          </p:nvSpPr>
          <p:spPr bwMode="auto">
            <a:xfrm>
              <a:off x="2032" y="920"/>
              <a:ext cx="1653" cy="1653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_s2063"/>
            <p:cNvSpPr>
              <a:spLocks noChangeArrowheads="1" noTextEdit="1"/>
            </p:cNvSpPr>
            <p:nvPr/>
          </p:nvSpPr>
          <p:spPr bwMode="auto">
            <a:xfrm rot="5400000">
              <a:off x="2421" y="1309"/>
              <a:ext cx="1653" cy="1653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_s2064"/>
            <p:cNvSpPr>
              <a:spLocks noChangeArrowheads="1" noTextEdit="1"/>
            </p:cNvSpPr>
            <p:nvPr/>
          </p:nvSpPr>
          <p:spPr bwMode="auto">
            <a:xfrm rot="10800000">
              <a:off x="2032" y="1698"/>
              <a:ext cx="1653" cy="1653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_s2065"/>
            <p:cNvSpPr>
              <a:spLocks noChangeArrowheads="1" noTextEdit="1"/>
            </p:cNvSpPr>
            <p:nvPr/>
          </p:nvSpPr>
          <p:spPr bwMode="auto">
            <a:xfrm rot="16200000">
              <a:off x="1643" y="1309"/>
              <a:ext cx="1653" cy="1653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_s2066"/>
            <p:cNvSpPr>
              <a:spLocks noChangeArrowheads="1"/>
            </p:cNvSpPr>
            <p:nvPr/>
          </p:nvSpPr>
          <p:spPr bwMode="auto">
            <a:xfrm>
              <a:off x="3298" y="1072"/>
              <a:ext cx="623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MEETING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_s2067"/>
            <p:cNvSpPr>
              <a:spLocks noChangeArrowheads="1"/>
            </p:cNvSpPr>
            <p:nvPr/>
          </p:nvSpPr>
          <p:spPr bwMode="auto">
            <a:xfrm>
              <a:off x="3299" y="2574"/>
              <a:ext cx="623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FOLLOW-UP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_s2068"/>
            <p:cNvSpPr>
              <a:spLocks noChangeArrowheads="1"/>
            </p:cNvSpPr>
            <p:nvPr/>
          </p:nvSpPr>
          <p:spPr bwMode="auto">
            <a:xfrm>
              <a:off x="1797" y="2576"/>
              <a:ext cx="623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ADVOCAY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_s2069"/>
            <p:cNvSpPr>
              <a:spLocks noChangeArrowheads="1"/>
            </p:cNvSpPr>
            <p:nvPr/>
          </p:nvSpPr>
          <p:spPr bwMode="auto">
            <a:xfrm>
              <a:off x="1706" y="1164"/>
              <a:ext cx="623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PREPARATION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en-US" dirty="0" smtClean="0"/>
              <a:t>Between the Meetings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400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509</Words>
  <Application>Microsoft Office PowerPoint</Application>
  <PresentationFormat>Экран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Community Advisory Board in Eastern Europe and Central Asia</vt:lpstr>
      <vt:lpstr>WHO</vt:lpstr>
      <vt:lpstr>The Region</vt:lpstr>
      <vt:lpstr>Regional Dialogue</vt:lpstr>
      <vt:lpstr>WHY</vt:lpstr>
      <vt:lpstr>Brief History</vt:lpstr>
      <vt:lpstr>Other activities</vt:lpstr>
      <vt:lpstr>The Meeting</vt:lpstr>
      <vt:lpstr>Between the Meetings</vt:lpstr>
      <vt:lpstr>The Code</vt:lpstr>
      <vt:lpstr>The Minutes</vt:lpstr>
      <vt:lpstr>The Minutes</vt:lpstr>
      <vt:lpstr>Some Demands</vt:lpstr>
      <vt:lpstr>One Story</vt:lpstr>
      <vt:lpstr>Lessons learnt</vt:lpstr>
      <vt:lpstr>The Website</vt:lpstr>
      <vt:lpstr>The Way Forward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Advisory Board in Eastern Europe and Central Asia</dc:title>
  <dc:creator>Сергей</dc:creator>
  <cp:lastModifiedBy>Сергей</cp:lastModifiedBy>
  <cp:revision>44</cp:revision>
  <dcterms:created xsi:type="dcterms:W3CDTF">2014-02-22T15:35:05Z</dcterms:created>
  <dcterms:modified xsi:type="dcterms:W3CDTF">2014-02-23T08:00:13Z</dcterms:modified>
</cp:coreProperties>
</file>