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56" r:id="rId5"/>
    <p:sldId id="260" r:id="rId6"/>
    <p:sldId id="262" r:id="rId7"/>
    <p:sldId id="263" r:id="rId8"/>
    <p:sldId id="277" r:id="rId9"/>
    <p:sldId id="264" r:id="rId10"/>
    <p:sldId id="265" r:id="rId11"/>
    <p:sldId id="266" r:id="rId12"/>
    <p:sldId id="269" r:id="rId13"/>
    <p:sldId id="270" r:id="rId14"/>
    <p:sldId id="268" r:id="rId15"/>
    <p:sldId id="271" r:id="rId16"/>
    <p:sldId id="273" r:id="rId17"/>
    <p:sldId id="274" r:id="rId18"/>
    <p:sldId id="276"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2BC72F9-7473-46CA-8B1E-4F989A96034C}" type="datetimeFigureOut">
              <a:rPr lang="en-US" smtClean="0"/>
              <a:t>2/22/2014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247F221-8C51-44A0-93DF-359A0212C7D9}" type="slidenum">
              <a:rPr lang="en-US" smtClean="0"/>
              <a:t>‹#›</a:t>
            </a:fld>
            <a:endParaRPr lang="en-US"/>
          </a:p>
        </p:txBody>
      </p:sp>
    </p:spTree>
    <p:extLst>
      <p:ext uri="{BB962C8B-B14F-4D97-AF65-F5344CB8AC3E}">
        <p14:creationId xmlns:p14="http://schemas.microsoft.com/office/powerpoint/2010/main" val="3012842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0BCBB30-8B11-4F55-ADDF-B415932325AB}" type="datetimeFigureOut">
              <a:rPr lang="en-US" smtClean="0"/>
              <a:t>2/22/2014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8350A1D-3F2C-4E33-9516-A2CF3002C417}" type="slidenum">
              <a:rPr lang="en-US" smtClean="0"/>
              <a:t>‹#›</a:t>
            </a:fld>
            <a:endParaRPr lang="en-US"/>
          </a:p>
        </p:txBody>
      </p:sp>
    </p:spTree>
    <p:extLst>
      <p:ext uri="{BB962C8B-B14F-4D97-AF65-F5344CB8AC3E}">
        <p14:creationId xmlns:p14="http://schemas.microsoft.com/office/powerpoint/2010/main" val="1291749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8350A1D-3F2C-4E33-9516-A2CF3002C417}"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pic>
        <p:nvPicPr>
          <p:cNvPr id="7" name="Picture 5" descr="MSMGF_only"/>
          <p:cNvPicPr>
            <a:picLocks noChangeAspect="1" noChangeArrowheads="1"/>
          </p:cNvPicPr>
          <p:nvPr userDrawn="1"/>
        </p:nvPicPr>
        <p:blipFill>
          <a:blip r:embed="rId2" cstate="print"/>
          <a:srcRect/>
          <a:stretch>
            <a:fillRect/>
          </a:stretch>
        </p:blipFill>
        <p:spPr bwMode="auto">
          <a:xfrm>
            <a:off x="304800" y="5984875"/>
            <a:ext cx="1600200" cy="873125"/>
          </a:xfrm>
          <a:prstGeom prst="rect">
            <a:avLst/>
          </a:prstGeom>
          <a:noFill/>
          <a:ln w="9525">
            <a:noFill/>
            <a:miter lim="800000"/>
            <a:headEnd/>
            <a:tailEnd/>
          </a:ln>
        </p:spPr>
      </p:pic>
      <p:sp>
        <p:nvSpPr>
          <p:cNvPr id="8" name="Rectangle 4"/>
          <p:cNvSpPr>
            <a:spLocks noChangeArrowheads="1"/>
          </p:cNvSpPr>
          <p:nvPr userDrawn="1"/>
        </p:nvSpPr>
        <p:spPr bwMode="auto">
          <a:xfrm>
            <a:off x="0" y="5791200"/>
            <a:ext cx="9144000" cy="1066800"/>
          </a:xfrm>
          <a:prstGeom prst="rect">
            <a:avLst/>
          </a:prstGeom>
          <a:solidFill>
            <a:schemeClr val="bg1"/>
          </a:solidFill>
          <a:ln w="9525">
            <a:solidFill>
              <a:schemeClr val="tx1"/>
            </a:solidFill>
            <a:miter lim="800000"/>
            <a:headEnd/>
            <a:tailEnd/>
          </a:ln>
        </p:spPr>
        <p:txBody>
          <a:bodyPr wrap="none" anchor="ctr"/>
          <a:lstStyle/>
          <a:p>
            <a:pPr algn="ctr"/>
            <a:r>
              <a:rPr lang="en-US" sz="1200" dirty="0">
                <a:solidFill>
                  <a:srgbClr val="002E56"/>
                </a:solidFill>
                <a:latin typeface="Calibri" pitchFamily="34" charset="0"/>
              </a:rPr>
              <a:t>                                         </a:t>
            </a:r>
          </a:p>
          <a:p>
            <a:pPr algn="ctr"/>
            <a:endParaRPr lang="en-US" sz="1200" dirty="0">
              <a:solidFill>
                <a:srgbClr val="002E56"/>
              </a:solidFill>
              <a:latin typeface="Calibri" pitchFamily="34" charset="0"/>
            </a:endParaRPr>
          </a:p>
          <a:p>
            <a:pPr algn="ctr"/>
            <a:endParaRPr lang="en-US" sz="1200" dirty="0">
              <a:solidFill>
                <a:srgbClr val="002E56"/>
              </a:solidFill>
              <a:latin typeface="Calibri" pitchFamily="34" charset="0"/>
            </a:endParaRPr>
          </a:p>
          <a:p>
            <a:pPr algn="ctr"/>
            <a:r>
              <a:rPr lang="en-US" sz="1200" i="1" dirty="0">
                <a:solidFill>
                  <a:srgbClr val="002E56"/>
                </a:solidFill>
                <a:latin typeface="Calibri" pitchFamily="34" charset="0"/>
              </a:rPr>
              <a:t>	               Working world wide against HIV for the health and human rights of men who have sex with men</a:t>
            </a:r>
          </a:p>
        </p:txBody>
      </p:sp>
      <p:pic>
        <p:nvPicPr>
          <p:cNvPr id="9" name="Picture 5" descr="MSMGF_only"/>
          <p:cNvPicPr>
            <a:picLocks noChangeAspect="1" noChangeArrowheads="1"/>
          </p:cNvPicPr>
          <p:nvPr userDrawn="1"/>
        </p:nvPicPr>
        <p:blipFill>
          <a:blip r:embed="rId2" cstate="print"/>
          <a:srcRect/>
          <a:stretch>
            <a:fillRect/>
          </a:stretch>
        </p:blipFill>
        <p:spPr bwMode="auto">
          <a:xfrm>
            <a:off x="228600" y="5867400"/>
            <a:ext cx="1600200" cy="87312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7F5108D-386E-42E2-90B2-344A17080A99}" type="datetimeFigureOut">
              <a:rPr lang="en-US" smtClean="0"/>
              <a:t>2/22/2014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3FA84B5B-6FCA-408D-AE44-61004D000D6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A7F5108D-386E-42E2-90B2-344A17080A99}" type="datetimeFigureOut">
              <a:rPr lang="en-US" smtClean="0"/>
              <a:t>2/22/2014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3FA84B5B-6FCA-408D-AE44-61004D000D6F}" type="slidenum">
              <a:rPr lang="en-US" smtClean="0"/>
              <a:t>‹#›</a:t>
            </a:fld>
            <a:endParaRPr lang="en-US"/>
          </a:p>
        </p:txBody>
      </p:sp>
      <p:sp>
        <p:nvSpPr>
          <p:cNvPr id="7" name="Rectangle 4"/>
          <p:cNvSpPr>
            <a:spLocks noChangeArrowheads="1"/>
          </p:cNvSpPr>
          <p:nvPr userDrawn="1"/>
        </p:nvSpPr>
        <p:spPr bwMode="auto">
          <a:xfrm>
            <a:off x="0" y="5791200"/>
            <a:ext cx="9144000" cy="1066800"/>
          </a:xfrm>
          <a:prstGeom prst="rect">
            <a:avLst/>
          </a:prstGeom>
          <a:solidFill>
            <a:schemeClr val="bg1"/>
          </a:solidFill>
          <a:ln w="9525">
            <a:solidFill>
              <a:schemeClr val="tx1"/>
            </a:solidFill>
            <a:miter lim="800000"/>
            <a:headEnd/>
            <a:tailEnd/>
          </a:ln>
        </p:spPr>
        <p:txBody>
          <a:bodyPr wrap="none" anchor="ctr"/>
          <a:lstStyle/>
          <a:p>
            <a:pPr algn="ctr"/>
            <a:r>
              <a:rPr lang="en-US" sz="1200" dirty="0">
                <a:solidFill>
                  <a:srgbClr val="002E56"/>
                </a:solidFill>
                <a:latin typeface="Calibri" pitchFamily="34" charset="0"/>
              </a:rPr>
              <a:t>                                         </a:t>
            </a:r>
          </a:p>
          <a:p>
            <a:pPr algn="ctr"/>
            <a:endParaRPr lang="en-US" sz="1200" dirty="0">
              <a:solidFill>
                <a:srgbClr val="002E56"/>
              </a:solidFill>
              <a:latin typeface="Calibri" pitchFamily="34" charset="0"/>
            </a:endParaRPr>
          </a:p>
          <a:p>
            <a:pPr algn="ctr"/>
            <a:endParaRPr lang="en-US" sz="1200" dirty="0">
              <a:solidFill>
                <a:srgbClr val="002E56"/>
              </a:solidFill>
              <a:latin typeface="Calibri" pitchFamily="34" charset="0"/>
            </a:endParaRPr>
          </a:p>
          <a:p>
            <a:pPr algn="ctr"/>
            <a:r>
              <a:rPr lang="en-US" sz="1200" i="1" dirty="0">
                <a:solidFill>
                  <a:srgbClr val="002E56"/>
                </a:solidFill>
                <a:latin typeface="Calibri" pitchFamily="34" charset="0"/>
              </a:rPr>
              <a:t>	               Working world wide against HIV for the health and human rights of men who have sex with men</a:t>
            </a:r>
          </a:p>
        </p:txBody>
      </p:sp>
      <p:pic>
        <p:nvPicPr>
          <p:cNvPr id="8" name="Picture 5" descr="MSMGF_only"/>
          <p:cNvPicPr>
            <a:picLocks noChangeAspect="1" noChangeArrowheads="1"/>
          </p:cNvPicPr>
          <p:nvPr userDrawn="1"/>
        </p:nvPicPr>
        <p:blipFill>
          <a:blip r:embed="rId13" cstate="print"/>
          <a:srcRect/>
          <a:stretch>
            <a:fillRect/>
          </a:stretch>
        </p:blipFill>
        <p:spPr bwMode="auto">
          <a:xfrm>
            <a:off x="228600" y="5867400"/>
            <a:ext cx="1600200" cy="873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bg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bg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772400" cy="3733800"/>
          </a:xfrm>
        </p:spPr>
        <p:txBody>
          <a:bodyPr/>
          <a:lstStyle/>
          <a:p>
            <a:r>
              <a:rPr lang="en-US" sz="5400" dirty="0" smtClean="0"/>
              <a:t>Transmission </a:t>
            </a:r>
            <a:r>
              <a:rPr lang="en-US" sz="5400" dirty="0" smtClean="0"/>
              <a:t>of HCV Among Men who have sex with men (MSM</a:t>
            </a:r>
            <a:r>
              <a:rPr lang="en-US" sz="5400" dirty="0" smtClean="0"/>
              <a:t>): Issues and Access Barriers</a:t>
            </a:r>
            <a:endParaRPr lang="en-US" sz="5400" dirty="0"/>
          </a:p>
        </p:txBody>
      </p:sp>
      <p:sp>
        <p:nvSpPr>
          <p:cNvPr id="3" name="Subtitle 2"/>
          <p:cNvSpPr>
            <a:spLocks noGrp="1"/>
          </p:cNvSpPr>
          <p:nvPr>
            <p:ph type="subTitle" idx="1"/>
          </p:nvPr>
        </p:nvSpPr>
        <p:spPr/>
        <p:txBody>
          <a:bodyPr/>
          <a:lstStyle/>
          <a:p>
            <a:r>
              <a:rPr lang="en-US" dirty="0" smtClean="0"/>
              <a:t>Noah Metheny, Esq., MPH</a:t>
            </a:r>
          </a:p>
          <a:p>
            <a:r>
              <a:rPr lang="en-US" dirty="0" smtClean="0"/>
              <a:t>MSMGF, Director of Policy</a:t>
            </a:r>
          </a:p>
          <a:p>
            <a:r>
              <a:rPr lang="en-US" dirty="0" smtClean="0"/>
              <a:t>February 23,2014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a:t>Capacity building of health professionals in hepatitis</a:t>
            </a:r>
          </a:p>
        </p:txBody>
      </p:sp>
      <p:sp>
        <p:nvSpPr>
          <p:cNvPr id="3" name="Content Placeholder 2"/>
          <p:cNvSpPr>
            <a:spLocks noGrp="1"/>
          </p:cNvSpPr>
          <p:nvPr>
            <p:ph idx="1"/>
          </p:nvPr>
        </p:nvSpPr>
        <p:spPr/>
        <p:txBody>
          <a:bodyPr/>
          <a:lstStyle/>
          <a:p>
            <a:r>
              <a:rPr lang="en-US" dirty="0"/>
              <a:t>Health professionals working with MSM need to be provided training and education around viral hepatitis and co-morbidity of HIV</a:t>
            </a:r>
          </a:p>
          <a:p>
            <a:r>
              <a:rPr lang="en-US" dirty="0" smtClean="0"/>
              <a:t>This </a:t>
            </a:r>
            <a:r>
              <a:rPr lang="en-US" dirty="0"/>
              <a:t>is especially important given recent research highlighting that sexually transmission of HCV is not as uncommon as previously thought</a:t>
            </a:r>
          </a:p>
          <a:p>
            <a:endParaRPr lang="en-US" dirty="0"/>
          </a:p>
        </p:txBody>
      </p:sp>
    </p:spTree>
    <p:extLst>
      <p:ext uri="{BB962C8B-B14F-4D97-AF65-F5344CB8AC3E}">
        <p14:creationId xmlns:p14="http://schemas.microsoft.com/office/powerpoint/2010/main" val="4155891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a:t>Mobilize MSM communities</a:t>
            </a:r>
          </a:p>
        </p:txBody>
      </p:sp>
      <p:sp>
        <p:nvSpPr>
          <p:cNvPr id="3" name="Content Placeholder 2"/>
          <p:cNvSpPr>
            <a:spLocks noGrp="1"/>
          </p:cNvSpPr>
          <p:nvPr>
            <p:ph idx="1"/>
          </p:nvPr>
        </p:nvSpPr>
        <p:spPr/>
        <p:txBody>
          <a:bodyPr/>
          <a:lstStyle/>
          <a:p>
            <a:r>
              <a:rPr lang="en-US" dirty="0"/>
              <a:t>MSM communities will require resources and capacity building to develop and mobilize innovative public health prevention models to educate their own communities about viral hepatitis and HIV co-infection </a:t>
            </a:r>
          </a:p>
          <a:p>
            <a:endParaRPr lang="en-US" dirty="0"/>
          </a:p>
        </p:txBody>
      </p:sp>
    </p:spTree>
    <p:extLst>
      <p:ext uri="{BB962C8B-B14F-4D97-AF65-F5344CB8AC3E}">
        <p14:creationId xmlns:p14="http://schemas.microsoft.com/office/powerpoint/2010/main" val="583422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dirty="0"/>
              <a:t>Advocate for affordable HCV medications</a:t>
            </a:r>
          </a:p>
        </p:txBody>
      </p:sp>
      <p:sp>
        <p:nvSpPr>
          <p:cNvPr id="3" name="Content Placeholder 2"/>
          <p:cNvSpPr>
            <a:spLocks noGrp="1"/>
          </p:cNvSpPr>
          <p:nvPr>
            <p:ph idx="1"/>
          </p:nvPr>
        </p:nvSpPr>
        <p:spPr/>
        <p:txBody>
          <a:bodyPr/>
          <a:lstStyle/>
          <a:p>
            <a:r>
              <a:rPr lang="en-US" sz="2800" dirty="0"/>
              <a:t>Current costs for lifesaving medications to treat HCV are prohibitive and create extreme barriers to access, especially in low- and middle-income countries</a:t>
            </a:r>
          </a:p>
          <a:p>
            <a:r>
              <a:rPr lang="en-US" sz="2800" dirty="0" smtClean="0"/>
              <a:t>Both </a:t>
            </a:r>
            <a:r>
              <a:rPr lang="en-US" sz="2800" dirty="0"/>
              <a:t>MSM and non-MSM communities alike, as well as national governments and multilateral agencies such as the WHO, must push pharmaceutical companies to reduce their prices to an affordable-level</a:t>
            </a:r>
          </a:p>
          <a:p>
            <a:endParaRPr lang="en-US" dirty="0"/>
          </a:p>
        </p:txBody>
      </p:sp>
    </p:spTree>
    <p:extLst>
      <p:ext uri="{BB962C8B-B14F-4D97-AF65-F5344CB8AC3E}">
        <p14:creationId xmlns:p14="http://schemas.microsoft.com/office/powerpoint/2010/main" val="2842419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a:t>
            </a:r>
            <a:r>
              <a:rPr lang="en-US" dirty="0"/>
              <a:t>Fill research gaps</a:t>
            </a:r>
          </a:p>
        </p:txBody>
      </p:sp>
      <p:sp>
        <p:nvSpPr>
          <p:cNvPr id="3" name="Content Placeholder 2"/>
          <p:cNvSpPr>
            <a:spLocks noGrp="1"/>
          </p:cNvSpPr>
          <p:nvPr>
            <p:ph idx="1"/>
          </p:nvPr>
        </p:nvSpPr>
        <p:spPr/>
        <p:txBody>
          <a:bodyPr/>
          <a:lstStyle/>
          <a:p>
            <a:r>
              <a:rPr lang="en-US" dirty="0"/>
              <a:t>We currently have far too little information or funding support regarding MSM and hepatitis and HIV/hepatitis co-infection</a:t>
            </a:r>
          </a:p>
          <a:p>
            <a:r>
              <a:rPr lang="en-US" dirty="0" smtClean="0"/>
              <a:t>We </a:t>
            </a:r>
            <a:r>
              <a:rPr lang="en-US" dirty="0"/>
              <a:t>both need to deepen and broaden the research agenda and increase our knowledge base to improve programs and policy </a:t>
            </a:r>
          </a:p>
          <a:p>
            <a:endParaRPr lang="en-US" dirty="0"/>
          </a:p>
        </p:txBody>
      </p:sp>
    </p:spTree>
    <p:extLst>
      <p:ext uri="{BB962C8B-B14F-4D97-AF65-F5344CB8AC3E}">
        <p14:creationId xmlns:p14="http://schemas.microsoft.com/office/powerpoint/2010/main" val="2110462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143000"/>
            <a:ext cx="8229600" cy="4525963"/>
          </a:xfrm>
        </p:spPr>
        <p:txBody>
          <a:bodyPr/>
          <a:lstStyle/>
          <a:p>
            <a:r>
              <a:rPr lang="en-US" sz="2300" dirty="0" smtClean="0"/>
              <a:t>At a </a:t>
            </a:r>
            <a:r>
              <a:rPr lang="en-US" sz="2300" dirty="0"/>
              <a:t>starting point to ensure that hepatitis/HIV co-infection is part of the global conversation about the wellness of gay men and other MSM</a:t>
            </a:r>
          </a:p>
          <a:p>
            <a:r>
              <a:rPr lang="en-US" sz="2300" dirty="0" smtClean="0"/>
              <a:t>Despite </a:t>
            </a:r>
            <a:r>
              <a:rPr lang="en-US" sz="2300" dirty="0"/>
              <a:t>disproportionate burden of disease on MSM and the deleterious health consequences of viral hepatitis, there is still relatively low awareness and understanding of the disease among both MSM communities and global health donors</a:t>
            </a:r>
          </a:p>
          <a:p>
            <a:r>
              <a:rPr lang="en-US" sz="2300" dirty="0" smtClean="0"/>
              <a:t>In </a:t>
            </a:r>
            <a:r>
              <a:rPr lang="en-US" sz="2300" dirty="0"/>
              <a:t>light of new funding streams to support comprehensive HIV prevention and treatment targeting gay men and other MSM, greater efforts are needed to support and integrate viral hepatitis into ongoing global HIV programming and policy efforts </a:t>
            </a:r>
          </a:p>
          <a:p>
            <a:endParaRPr lang="en-US" dirty="0"/>
          </a:p>
        </p:txBody>
      </p:sp>
    </p:spTree>
    <p:extLst>
      <p:ext uri="{BB962C8B-B14F-4D97-AF65-F5344CB8AC3E}">
        <p14:creationId xmlns:p14="http://schemas.microsoft.com/office/powerpoint/2010/main" val="990803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143000"/>
            <a:ext cx="8229600" cy="4525963"/>
          </a:xfrm>
        </p:spPr>
        <p:txBody>
          <a:bodyPr/>
          <a:lstStyle/>
          <a:p>
            <a:pPr marL="0" indent="0">
              <a:buNone/>
            </a:pPr>
            <a:r>
              <a:rPr lang="en-US" sz="2200" dirty="0" smtClean="0"/>
              <a:t>(</a:t>
            </a:r>
            <a:r>
              <a:rPr lang="en-US" sz="2200" dirty="0"/>
              <a:t>1</a:t>
            </a:r>
            <a:r>
              <a:rPr lang="en-US" sz="2200" dirty="0" smtClean="0"/>
              <a:t>) </a:t>
            </a:r>
            <a:r>
              <a:rPr lang="en-US" sz="2200" dirty="0"/>
              <a:t>Daniel </a:t>
            </a:r>
            <a:r>
              <a:rPr lang="en-US" sz="2200" dirty="0" err="1"/>
              <a:t>Fierer</a:t>
            </a:r>
            <a:r>
              <a:rPr lang="en-US" sz="2200" dirty="0"/>
              <a:t>, M.D., et al. Sexual Transmission of Hepatitis C Virus Among HIV-Infected Men Who Have Sex With Men—New York City, 2005-2010, MMWR, July 22, 2011, vol. 60, no. </a:t>
            </a:r>
            <a:r>
              <a:rPr lang="en-US" sz="2200" dirty="0" smtClean="0"/>
              <a:t>28.</a:t>
            </a:r>
            <a:endParaRPr lang="en-US" sz="2200" dirty="0"/>
          </a:p>
          <a:p>
            <a:pPr marL="0" indent="0">
              <a:buNone/>
            </a:pPr>
            <a:r>
              <a:rPr lang="en-US" sz="2200" dirty="0" smtClean="0"/>
              <a:t>(</a:t>
            </a:r>
            <a:r>
              <a:rPr lang="en-US" sz="2200" dirty="0"/>
              <a:t>2</a:t>
            </a:r>
            <a:r>
              <a:rPr lang="en-US" sz="2200" dirty="0" smtClean="0"/>
              <a:t>) </a:t>
            </a:r>
            <a:r>
              <a:rPr lang="en-US" sz="2200" dirty="0"/>
              <a:t>L.E. Taylor, M.D., et al. Acute Hepatitis C Virus in an HIV Clinic: A Screening Strategy, Risk Factors, and Perception of Risk, </a:t>
            </a:r>
            <a:r>
              <a:rPr lang="en-US" sz="2200" i="1" dirty="0"/>
              <a:t>AIDS Patient Care and STDs</a:t>
            </a:r>
            <a:r>
              <a:rPr lang="en-US" sz="2200" dirty="0"/>
              <a:t>, Volume 25, 2011</a:t>
            </a:r>
            <a:r>
              <a:rPr lang="en-US" sz="2200" dirty="0" smtClean="0"/>
              <a:t>.</a:t>
            </a:r>
            <a:endParaRPr lang="en-US" sz="2200" dirty="0"/>
          </a:p>
          <a:p>
            <a:pPr marL="0" indent="0">
              <a:buNone/>
            </a:pPr>
            <a:r>
              <a:rPr lang="en-US" sz="2200" dirty="0" smtClean="0"/>
              <a:t>(3) </a:t>
            </a:r>
            <a:r>
              <a:rPr lang="en-US" sz="2200" dirty="0" err="1" smtClean="0"/>
              <a:t>Urbanis</a:t>
            </a:r>
            <a:r>
              <a:rPr lang="en-US" sz="2200" dirty="0"/>
              <a:t>, </a:t>
            </a:r>
            <a:r>
              <a:rPr lang="en-US" sz="2200" dirty="0" err="1"/>
              <a:t>Anouk</a:t>
            </a:r>
            <a:r>
              <a:rPr lang="en-US" sz="2200" dirty="0"/>
              <a:t>, et al. Hepatitis C virus infections among HIV-infected men who have sex with men: an expanding epidemic. </a:t>
            </a:r>
            <a:r>
              <a:rPr lang="en-US" sz="2200" i="1" dirty="0"/>
              <a:t>AIDS </a:t>
            </a:r>
            <a:r>
              <a:rPr lang="en-US" sz="2200" dirty="0"/>
              <a:t>2009 </a:t>
            </a:r>
            <a:r>
              <a:rPr lang="en-US" sz="2200" dirty="0" err="1"/>
              <a:t>Vol</a:t>
            </a:r>
            <a:r>
              <a:rPr lang="en-US" sz="2200" dirty="0"/>
              <a:t> 23 No 12, F1-7</a:t>
            </a:r>
            <a:r>
              <a:rPr lang="en-US" sz="2200" dirty="0" smtClean="0"/>
              <a:t>.</a:t>
            </a:r>
          </a:p>
          <a:p>
            <a:pPr marL="0" indent="0">
              <a:buNone/>
            </a:pPr>
            <a:r>
              <a:rPr lang="en-US" sz="2200" dirty="0" smtClean="0"/>
              <a:t>(4) Daniel Bradshaw, et al. Sexually transmitted hepatitis C infection: the new epidemic in MSM? </a:t>
            </a:r>
            <a:r>
              <a:rPr lang="en-US" sz="2200" i="1" dirty="0"/>
              <a:t>Current Opinion in Infectious Diseases</a:t>
            </a:r>
            <a:r>
              <a:rPr lang="en-US" sz="2200" dirty="0" smtClean="0"/>
              <a:t>: Feb 2013, Vol. 26, Issue 1, pp. 66-72.</a:t>
            </a:r>
            <a:endParaRPr lang="en-US" sz="2200" dirty="0"/>
          </a:p>
          <a:p>
            <a:pPr marL="0" indent="0">
              <a:buNone/>
            </a:pPr>
            <a:r>
              <a:rPr lang="en-US" sz="2200" dirty="0" smtClean="0"/>
              <a:t> </a:t>
            </a:r>
            <a:endParaRPr lang="en-US" sz="2200" dirty="0"/>
          </a:p>
        </p:txBody>
      </p:sp>
    </p:spTree>
    <p:extLst>
      <p:ext uri="{BB962C8B-B14F-4D97-AF65-F5344CB8AC3E}">
        <p14:creationId xmlns:p14="http://schemas.microsoft.com/office/powerpoint/2010/main" val="478398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 of HCV in MSM</a:t>
            </a:r>
            <a:endParaRPr lang="en-US" dirty="0"/>
          </a:p>
        </p:txBody>
      </p:sp>
      <p:sp>
        <p:nvSpPr>
          <p:cNvPr id="3" name="Content Placeholder 2"/>
          <p:cNvSpPr>
            <a:spLocks noGrp="1"/>
          </p:cNvSpPr>
          <p:nvPr>
            <p:ph idx="1"/>
          </p:nvPr>
        </p:nvSpPr>
        <p:spPr>
          <a:xfrm>
            <a:off x="457200" y="1219200"/>
            <a:ext cx="8229600" cy="4525963"/>
          </a:xfrm>
        </p:spPr>
        <p:txBody>
          <a:bodyPr/>
          <a:lstStyle/>
          <a:p>
            <a:pPr fontAlgn="t"/>
            <a:r>
              <a:rPr lang="en-US" sz="2400" dirty="0" smtClean="0"/>
              <a:t>Transmission </a:t>
            </a:r>
            <a:r>
              <a:rPr lang="en-US" sz="2400" dirty="0"/>
              <a:t>through blood-blood contact</a:t>
            </a:r>
          </a:p>
          <a:p>
            <a:pPr fontAlgn="auto"/>
            <a:r>
              <a:rPr lang="en-US" sz="2400" dirty="0"/>
              <a:t>Most transmission occurs from injection drug use</a:t>
            </a:r>
          </a:p>
          <a:p>
            <a:pPr fontAlgn="t"/>
            <a:r>
              <a:rPr lang="en-US" sz="2400" dirty="0" smtClean="0"/>
              <a:t>Growing evidence-base of sexual transmission of HCV among MSM living with HIV</a:t>
            </a:r>
          </a:p>
          <a:p>
            <a:pPr fontAlgn="t"/>
            <a:r>
              <a:rPr lang="en-US" sz="2400" dirty="0"/>
              <a:t>Research highlights that MSM who engage in unprotected anal sex while experiencing skin tearing and/or genital ulcer disease (e.g. herpes lesions) are at greater risk for HCV</a:t>
            </a:r>
            <a:r>
              <a:rPr lang="en-US" sz="2400" dirty="0" smtClean="0"/>
              <a:t>.</a:t>
            </a:r>
            <a:endParaRPr lang="en-US" sz="2400" dirty="0"/>
          </a:p>
          <a:p>
            <a:pPr fontAlgn="t"/>
            <a:r>
              <a:rPr lang="en-US" sz="2400" dirty="0"/>
              <a:t>Additional factors believed to increase risk of sexual transmission include unprotected anal sex, group sex, fisting, and cocaine/methamphetamine use</a:t>
            </a:r>
          </a:p>
          <a:p>
            <a:endParaRPr lang="en-US" dirty="0"/>
          </a:p>
        </p:txBody>
      </p:sp>
    </p:spTree>
    <p:extLst>
      <p:ext uri="{BB962C8B-B14F-4D97-AF65-F5344CB8AC3E}">
        <p14:creationId xmlns:p14="http://schemas.microsoft.com/office/powerpoint/2010/main" val="1042915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data on MSM and HCV co-infection</a:t>
            </a:r>
          </a:p>
        </p:txBody>
      </p:sp>
      <p:sp>
        <p:nvSpPr>
          <p:cNvPr id="3" name="Content Placeholder 2"/>
          <p:cNvSpPr>
            <a:spLocks noGrp="1"/>
          </p:cNvSpPr>
          <p:nvPr>
            <p:ph idx="1"/>
          </p:nvPr>
        </p:nvSpPr>
        <p:spPr/>
        <p:txBody>
          <a:bodyPr/>
          <a:lstStyle/>
          <a:p>
            <a:r>
              <a:rPr lang="en-US" dirty="0"/>
              <a:t>Previously, sexual transmission of HCV was thought to be rare</a:t>
            </a:r>
          </a:p>
          <a:p>
            <a:r>
              <a:rPr lang="en-US" dirty="0" smtClean="0"/>
              <a:t>However</a:t>
            </a:r>
            <a:r>
              <a:rPr lang="en-US" dirty="0"/>
              <a:t>, new research shows that HIV </a:t>
            </a:r>
            <a:r>
              <a:rPr lang="en-US" dirty="0" smtClean="0"/>
              <a:t>co-infection with HIV </a:t>
            </a:r>
            <a:r>
              <a:rPr lang="en-US" dirty="0"/>
              <a:t>may increase the risk of HCV transmission among </a:t>
            </a:r>
            <a:r>
              <a:rPr lang="en-US" dirty="0" smtClean="0"/>
              <a:t>MSM</a:t>
            </a:r>
          </a:p>
          <a:p>
            <a:r>
              <a:rPr lang="en-US" dirty="0"/>
              <a:t>Reports of outbreaks of sexually transmitted HCV among HIV+ MSM in Europe, US, and Australia</a:t>
            </a:r>
          </a:p>
          <a:p>
            <a:endParaRPr lang="en-US" dirty="0"/>
          </a:p>
          <a:p>
            <a:endParaRPr lang="en-US" dirty="0"/>
          </a:p>
        </p:txBody>
      </p:sp>
    </p:spTree>
    <p:extLst>
      <p:ext uri="{BB962C8B-B14F-4D97-AF65-F5344CB8AC3E}">
        <p14:creationId xmlns:p14="http://schemas.microsoft.com/office/powerpoint/2010/main" val="1709875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(limited) </a:t>
            </a:r>
            <a:r>
              <a:rPr lang="en-US" dirty="0"/>
              <a:t>data on MSM and HCV </a:t>
            </a:r>
            <a:r>
              <a:rPr lang="en-US" dirty="0" smtClean="0"/>
              <a:t>co-infection: USA</a:t>
            </a:r>
            <a:endParaRPr lang="en-US" dirty="0"/>
          </a:p>
        </p:txBody>
      </p:sp>
      <p:sp>
        <p:nvSpPr>
          <p:cNvPr id="3" name="Content Placeholder 2"/>
          <p:cNvSpPr>
            <a:spLocks noGrp="1"/>
          </p:cNvSpPr>
          <p:nvPr>
            <p:ph idx="1"/>
          </p:nvPr>
        </p:nvSpPr>
        <p:spPr/>
        <p:txBody>
          <a:bodyPr/>
          <a:lstStyle/>
          <a:p>
            <a:r>
              <a:rPr lang="en-US" sz="2600" dirty="0" smtClean="0"/>
              <a:t>In </a:t>
            </a:r>
            <a:r>
              <a:rPr lang="en-US" sz="2600" dirty="0"/>
              <a:t>New York City, Mount </a:t>
            </a:r>
            <a:r>
              <a:rPr lang="en-US" sz="2600" dirty="0" smtClean="0"/>
              <a:t>Sinai </a:t>
            </a:r>
            <a:r>
              <a:rPr lang="en-US" sz="2600" dirty="0"/>
              <a:t>evaluated 74 HIV+ MSM who tested positive for HCV </a:t>
            </a:r>
            <a:r>
              <a:rPr lang="en-US" sz="2600" dirty="0" smtClean="0"/>
              <a:t>and reported </a:t>
            </a:r>
            <a:r>
              <a:rPr lang="en-US" sz="2600" dirty="0"/>
              <a:t>no history of injecting drugs from </a:t>
            </a:r>
            <a:r>
              <a:rPr lang="en-US" sz="2600" dirty="0" smtClean="0"/>
              <a:t>2005-1010</a:t>
            </a:r>
            <a:r>
              <a:rPr lang="en-US" sz="2600" dirty="0"/>
              <a:t> </a:t>
            </a:r>
            <a:r>
              <a:rPr lang="en-US" sz="2600" dirty="0" smtClean="0"/>
              <a:t>(1)</a:t>
            </a:r>
          </a:p>
          <a:p>
            <a:r>
              <a:rPr lang="en-US" sz="2600" dirty="0"/>
              <a:t>In 2006, the Miriam Hospital Immunology Clinic in Providence, Rhode Island started testing all HIV+ patients for HCV. During the first six months, they found a 9% prevalence rate among the 150 HIV+ MSM patients it tested. </a:t>
            </a:r>
            <a:r>
              <a:rPr lang="en-US" sz="2600" dirty="0" smtClean="0"/>
              <a:t>(2)</a:t>
            </a:r>
            <a:endParaRPr lang="en-US" sz="2600" dirty="0"/>
          </a:p>
        </p:txBody>
      </p:sp>
    </p:spTree>
    <p:extLst>
      <p:ext uri="{BB962C8B-B14F-4D97-AF65-F5344CB8AC3E}">
        <p14:creationId xmlns:p14="http://schemas.microsoft.com/office/powerpoint/2010/main" val="439573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(limited) data on MSM and HCV co-infection: </a:t>
            </a:r>
            <a:r>
              <a:rPr lang="en-US" dirty="0" smtClean="0"/>
              <a:t>Europe</a:t>
            </a:r>
            <a:endParaRPr lang="en-US" dirty="0"/>
          </a:p>
        </p:txBody>
      </p:sp>
      <p:sp>
        <p:nvSpPr>
          <p:cNvPr id="3" name="Content Placeholder 2"/>
          <p:cNvSpPr>
            <a:spLocks noGrp="1"/>
          </p:cNvSpPr>
          <p:nvPr>
            <p:ph idx="1"/>
          </p:nvPr>
        </p:nvSpPr>
        <p:spPr/>
        <p:txBody>
          <a:bodyPr/>
          <a:lstStyle/>
          <a:p>
            <a:r>
              <a:rPr lang="en-US" sz="2800" dirty="0" smtClean="0"/>
              <a:t>Dutch study increased change in HCV </a:t>
            </a:r>
            <a:r>
              <a:rPr lang="en-US" sz="2800" dirty="0" err="1" smtClean="0"/>
              <a:t>seroprevalence</a:t>
            </a:r>
            <a:r>
              <a:rPr lang="en-US" sz="2800" dirty="0" smtClean="0"/>
              <a:t> among HIV+ MSM from 1%-4% in 2000 to 21% in 2008 (3)</a:t>
            </a:r>
          </a:p>
          <a:p>
            <a:r>
              <a:rPr lang="en-US" sz="2800" dirty="0" smtClean="0"/>
              <a:t>Overall European HCV prevalence is 6.6% among HIV+ MSM, with a prevalence of 7.2% in the UK (4)</a:t>
            </a:r>
          </a:p>
          <a:p>
            <a:r>
              <a:rPr lang="en-US" sz="2800" dirty="0" smtClean="0"/>
              <a:t>Overall HCV prevalence among HIV- MSM remains low and comparable to that of the general population</a:t>
            </a:r>
          </a:p>
          <a:p>
            <a:endParaRPr lang="en-US" dirty="0"/>
          </a:p>
        </p:txBody>
      </p:sp>
    </p:spTree>
    <p:extLst>
      <p:ext uri="{BB962C8B-B14F-4D97-AF65-F5344CB8AC3E}">
        <p14:creationId xmlns:p14="http://schemas.microsoft.com/office/powerpoint/2010/main" val="2117800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Guidelines</a:t>
            </a:r>
            <a:endParaRPr lang="en-US" dirty="0"/>
          </a:p>
        </p:txBody>
      </p:sp>
      <p:sp>
        <p:nvSpPr>
          <p:cNvPr id="3" name="Content Placeholder 2"/>
          <p:cNvSpPr>
            <a:spLocks noGrp="1"/>
          </p:cNvSpPr>
          <p:nvPr>
            <p:ph idx="1"/>
          </p:nvPr>
        </p:nvSpPr>
        <p:spPr/>
        <p:txBody>
          <a:bodyPr/>
          <a:lstStyle/>
          <a:p>
            <a:r>
              <a:rPr lang="en-US" dirty="0"/>
              <a:t>All MSM be vaccinated for HAV and HBV</a:t>
            </a:r>
          </a:p>
          <a:p>
            <a:r>
              <a:rPr lang="en-US" dirty="0" smtClean="0"/>
              <a:t>All </a:t>
            </a:r>
            <a:r>
              <a:rPr lang="en-US" dirty="0"/>
              <a:t>MSM screened and tested for chronic HBV on an annual basis at the very least</a:t>
            </a:r>
          </a:p>
          <a:p>
            <a:r>
              <a:rPr lang="en-US" dirty="0" smtClean="0"/>
              <a:t>Testing </a:t>
            </a:r>
            <a:r>
              <a:rPr lang="en-US" dirty="0"/>
              <a:t>for HCV is recommended only for MSM who engage in high-risk sex (e.g. unprotected anal sex with multiple partners) and/or MSM who are living with HIV  </a:t>
            </a:r>
          </a:p>
          <a:p>
            <a:endParaRPr lang="en-US" dirty="0"/>
          </a:p>
        </p:txBody>
      </p:sp>
    </p:spTree>
    <p:extLst>
      <p:ext uri="{BB962C8B-B14F-4D97-AF65-F5344CB8AC3E}">
        <p14:creationId xmlns:p14="http://schemas.microsoft.com/office/powerpoint/2010/main" val="26866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and recommendations</a:t>
            </a:r>
          </a:p>
        </p:txBody>
      </p:sp>
      <p:sp>
        <p:nvSpPr>
          <p:cNvPr id="3" name="Content Placeholder 2"/>
          <p:cNvSpPr>
            <a:spLocks noGrp="1"/>
          </p:cNvSpPr>
          <p:nvPr>
            <p:ph idx="1"/>
          </p:nvPr>
        </p:nvSpPr>
        <p:spPr/>
        <p:txBody>
          <a:bodyPr/>
          <a:lstStyle/>
          <a:p>
            <a:r>
              <a:rPr lang="en-US" dirty="0"/>
              <a:t>Generalized viral hepatitis programs vary greatly from country to country depending on resources available for addressing the disease</a:t>
            </a:r>
          </a:p>
          <a:p>
            <a:r>
              <a:rPr lang="en-US" dirty="0" smtClean="0"/>
              <a:t>Guidelines </a:t>
            </a:r>
            <a:r>
              <a:rPr lang="en-US" dirty="0"/>
              <a:t>specifically for viral hepatitis and MSM are not widely available, as few studies outside the Global North have been conducted on this issue</a:t>
            </a:r>
          </a:p>
          <a:p>
            <a:endParaRPr lang="en-US" dirty="0"/>
          </a:p>
        </p:txBody>
      </p:sp>
    </p:spTree>
    <p:extLst>
      <p:ext uri="{BB962C8B-B14F-4D97-AF65-F5344CB8AC3E}">
        <p14:creationId xmlns:p14="http://schemas.microsoft.com/office/powerpoint/2010/main" val="1169122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needs to happen next…</a:t>
            </a:r>
          </a:p>
        </p:txBody>
      </p:sp>
      <p:sp>
        <p:nvSpPr>
          <p:cNvPr id="3" name="Content Placeholder 2"/>
          <p:cNvSpPr>
            <a:spLocks noGrp="1"/>
          </p:cNvSpPr>
          <p:nvPr>
            <p:ph idx="1"/>
          </p:nvPr>
        </p:nvSpPr>
        <p:spPr/>
        <p:txBody>
          <a:bodyPr/>
          <a:lstStyle/>
          <a:p>
            <a:r>
              <a:rPr lang="en-US" sz="2800" dirty="0"/>
              <a:t>Given that MSM are disproportionately affected by viral hepatitis and that the long-term health effects of HBV and HCV contribute to high morbidity and mortality among MSM, more efforts are needed to address hepatitis among MSM</a:t>
            </a:r>
          </a:p>
          <a:p>
            <a:r>
              <a:rPr lang="en-US" sz="2800" dirty="0" smtClean="0"/>
              <a:t>Global </a:t>
            </a:r>
            <a:r>
              <a:rPr lang="en-US" sz="2800" dirty="0"/>
              <a:t>advocates, donors, program managers, and policymakers can mobilize to support the following </a:t>
            </a:r>
            <a:r>
              <a:rPr lang="en-US" sz="2800" dirty="0" smtClean="0"/>
              <a:t>5 </a:t>
            </a:r>
            <a:r>
              <a:rPr lang="en-US" sz="2800" dirty="0"/>
              <a:t>priorities…</a:t>
            </a:r>
          </a:p>
          <a:p>
            <a:endParaRPr lang="en-US" dirty="0"/>
          </a:p>
        </p:txBody>
      </p:sp>
    </p:spTree>
    <p:extLst>
      <p:ext uri="{BB962C8B-B14F-4D97-AF65-F5344CB8AC3E}">
        <p14:creationId xmlns:p14="http://schemas.microsoft.com/office/powerpoint/2010/main" val="1925001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t>
            </a:r>
            <a:r>
              <a:rPr lang="en-US" dirty="0"/>
              <a:t>Better access &amp; coordination for screening/treatment</a:t>
            </a:r>
          </a:p>
        </p:txBody>
      </p:sp>
      <p:sp>
        <p:nvSpPr>
          <p:cNvPr id="3" name="Content Placeholder 2"/>
          <p:cNvSpPr>
            <a:spLocks noGrp="1"/>
          </p:cNvSpPr>
          <p:nvPr>
            <p:ph idx="1"/>
          </p:nvPr>
        </p:nvSpPr>
        <p:spPr/>
        <p:txBody>
          <a:bodyPr/>
          <a:lstStyle/>
          <a:p>
            <a:r>
              <a:rPr lang="en-US" dirty="0"/>
              <a:t>Screening and treatment for </a:t>
            </a:r>
            <a:r>
              <a:rPr lang="en-US" dirty="0" smtClean="0"/>
              <a:t>HCV </a:t>
            </a:r>
            <a:r>
              <a:rPr lang="en-US" dirty="0"/>
              <a:t>should be included as part of the minimum service package for MSM</a:t>
            </a:r>
          </a:p>
          <a:p>
            <a:r>
              <a:rPr lang="en-US" dirty="0" smtClean="0"/>
              <a:t>This </a:t>
            </a:r>
            <a:r>
              <a:rPr lang="en-US" dirty="0"/>
              <a:t>may entail a stronger referral network across health facilities as well as a push for stronger screening and testing policies worldwide  </a:t>
            </a:r>
          </a:p>
          <a:p>
            <a:endParaRPr lang="en-US" dirty="0"/>
          </a:p>
        </p:txBody>
      </p:sp>
    </p:spTree>
    <p:extLst>
      <p:ext uri="{BB962C8B-B14F-4D97-AF65-F5344CB8AC3E}">
        <p14:creationId xmlns:p14="http://schemas.microsoft.com/office/powerpoint/2010/main" val="412703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MSMGF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FAEA842F3F2048A57250B2A2476C85" ma:contentTypeVersion="0" ma:contentTypeDescription="Create a new document." ma:contentTypeScope="" ma:versionID="a4d6a02aed55d061c6207266f55e37f4">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776B709-84FF-4F70-AC3E-028BD7DC5CF0}">
  <ds:schemaRefs>
    <ds:schemaRef ds:uri="http://schemas.microsoft.com/sharepoint/v3/contenttype/forms"/>
  </ds:schemaRefs>
</ds:datastoreItem>
</file>

<file path=customXml/itemProps2.xml><?xml version="1.0" encoding="utf-8"?>
<ds:datastoreItem xmlns:ds="http://schemas.openxmlformats.org/officeDocument/2006/customXml" ds:itemID="{7A63BD7F-2F13-4959-B265-BD0FDD62EEB4}">
  <ds:schemaRefs>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18AA6F80-E1A4-4349-A8E5-22378C3EEE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MSMGF_Template</Template>
  <TotalTime>240</TotalTime>
  <Words>990</Words>
  <Application>Microsoft Office PowerPoint</Application>
  <PresentationFormat>On-screen Show (4:3)</PresentationFormat>
  <Paragraphs>56</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MSMGF_Template</vt:lpstr>
      <vt:lpstr>Transmission of HCV Among Men who have sex with men (MSM): Issues and Access Barriers</vt:lpstr>
      <vt:lpstr>Transmission of HCV in MSM</vt:lpstr>
      <vt:lpstr>New data on MSM and HCV co-infection</vt:lpstr>
      <vt:lpstr>New (limited) data on MSM and HCV co-infection: USA</vt:lpstr>
      <vt:lpstr>New (limited) data on MSM and HCV co-infection: Europe</vt:lpstr>
      <vt:lpstr>US Guidelines</vt:lpstr>
      <vt:lpstr>Guidelines and recommendations</vt:lpstr>
      <vt:lpstr>What needs to happen next…</vt:lpstr>
      <vt:lpstr>#1: Better access &amp; coordination for screening/treatment</vt:lpstr>
      <vt:lpstr>#2: Capacity building of health professionals in hepatitis</vt:lpstr>
      <vt:lpstr>#3: Mobilize MSM communities</vt:lpstr>
      <vt:lpstr>#4: Advocate for affordable HCV medications</vt:lpstr>
      <vt:lpstr>#5: Fill research gaps</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Jack Beck</dc:creator>
  <cp:lastModifiedBy>Noah Metheny</cp:lastModifiedBy>
  <cp:revision>19</cp:revision>
  <cp:lastPrinted>2014-02-18T21:48:49Z</cp:lastPrinted>
  <dcterms:created xsi:type="dcterms:W3CDTF">2011-08-12T23:51:09Z</dcterms:created>
  <dcterms:modified xsi:type="dcterms:W3CDTF">2014-02-22T08:52:15Z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0x010100C5FAEA842F3F2048A57250B2A2476C85</vt:lpwstr>
  </property>
</Properties>
</file>