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05" r:id="rId3"/>
    <p:sldId id="304" r:id="rId4"/>
    <p:sldId id="257" r:id="rId5"/>
    <p:sldId id="258" r:id="rId6"/>
    <p:sldId id="262" r:id="rId7"/>
    <p:sldId id="260" r:id="rId8"/>
    <p:sldId id="269" r:id="rId9"/>
    <p:sldId id="296" r:id="rId10"/>
    <p:sldId id="267" r:id="rId11"/>
    <p:sldId id="268" r:id="rId12"/>
    <p:sldId id="303" r:id="rId13"/>
    <p:sldId id="272" r:id="rId14"/>
    <p:sldId id="266" r:id="rId15"/>
    <p:sldId id="270" r:id="rId16"/>
    <p:sldId id="271" r:id="rId17"/>
    <p:sldId id="274" r:id="rId18"/>
    <p:sldId id="261" r:id="rId19"/>
    <p:sldId id="273" r:id="rId20"/>
    <p:sldId id="297" r:id="rId21"/>
    <p:sldId id="299" r:id="rId22"/>
    <p:sldId id="300" r:id="rId23"/>
    <p:sldId id="275" r:id="rId24"/>
    <p:sldId id="301" r:id="rId25"/>
    <p:sldId id="302" r:id="rId26"/>
    <p:sldId id="295" r:id="rId27"/>
    <p:sldId id="286" r:id="rId28"/>
    <p:sldId id="292" r:id="rId29"/>
    <p:sldId id="291" r:id="rId30"/>
    <p:sldId id="290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5" autoAdjust="0"/>
    <p:restoredTop sz="85266" autoAdjust="0"/>
  </p:normalViewPr>
  <p:slideViewPr>
    <p:cSldViewPr snapToGrid="0" snapToObjects="1">
      <p:cViewPr>
        <p:scale>
          <a:sx n="75" d="100"/>
          <a:sy n="75" d="100"/>
        </p:scale>
        <p:origin x="-148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7710437710438"/>
          <c:y val="0.0"/>
          <c:w val="0.956228956228956"/>
          <c:h val="0.9160530240132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P/R 24 weeks</c:v>
                </c:pt>
                <c:pt idx="1">
                  <c:v>SOF/R 12 weeks</c:v>
                </c:pt>
                <c:pt idx="2">
                  <c:v>SOF/R HIV+ </c:v>
                </c:pt>
                <c:pt idx="3">
                  <c:v>SOF + DCV/R 24 weeks89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78.0</c:v>
                </c:pt>
                <c:pt idx="1">
                  <c:v>97.0</c:v>
                </c:pt>
                <c:pt idx="2">
                  <c:v>88.0</c:v>
                </c:pt>
                <c:pt idx="3">
                  <c:v>89.0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P/R 24 weeks</c:v>
                </c:pt>
                <c:pt idx="1">
                  <c:v>SOF/R 12 weeks</c:v>
                </c:pt>
                <c:pt idx="2">
                  <c:v>SOF/R HIV+ </c:v>
                </c:pt>
                <c:pt idx="3">
                  <c:v>SOF + DCV/R 24 weeks89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P/R 24 weeks</c:v>
                </c:pt>
                <c:pt idx="1">
                  <c:v>SOF/R 12 weeks</c:v>
                </c:pt>
                <c:pt idx="2">
                  <c:v>SOF/R HIV+ </c:v>
                </c:pt>
                <c:pt idx="3">
                  <c:v>SOF + DCV/R 24 weeks89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0865848"/>
        <c:axId val="680868824"/>
      </c:barChart>
      <c:catAx>
        <c:axId val="680865848"/>
        <c:scaling>
          <c:orientation val="minMax"/>
        </c:scaling>
        <c:delete val="1"/>
        <c:axPos val="b"/>
        <c:majorTickMark val="out"/>
        <c:minorTickMark val="none"/>
        <c:tickLblPos val="nextTo"/>
        <c:crossAx val="680868824"/>
        <c:crosses val="autoZero"/>
        <c:auto val="1"/>
        <c:lblAlgn val="ctr"/>
        <c:lblOffset val="100"/>
        <c:noMultiLvlLbl val="0"/>
      </c:catAx>
      <c:valAx>
        <c:axId val="6808688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80865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901641082743"/>
          <c:y val="0.0711250937382827"/>
          <c:w val="0.895098358917256"/>
          <c:h val="0.8967320261437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63.0</c:v>
                </c:pt>
                <c:pt idx="1">
                  <c:v>56.0</c:v>
                </c:pt>
                <c:pt idx="2">
                  <c:v>85.0</c:v>
                </c:pt>
                <c:pt idx="3">
                  <c:v>89.0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6285896"/>
        <c:axId val="656288872"/>
      </c:barChart>
      <c:catAx>
        <c:axId val="656285896"/>
        <c:scaling>
          <c:orientation val="minMax"/>
        </c:scaling>
        <c:delete val="1"/>
        <c:axPos val="b"/>
        <c:majorTickMark val="out"/>
        <c:minorTickMark val="none"/>
        <c:tickLblPos val="nextTo"/>
        <c:crossAx val="656288872"/>
        <c:crosses val="autoZero"/>
        <c:auto val="1"/>
        <c:lblAlgn val="ctr"/>
        <c:lblOffset val="100"/>
        <c:noMultiLvlLbl val="0"/>
      </c:catAx>
      <c:valAx>
        <c:axId val="6562888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56285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0.05612</cdr:x>
      <cdr:y>0.11782</cdr:y>
    </cdr:from>
    <cdr:to>
      <cdr:x>0.25028</cdr:x>
      <cdr:y>0.31738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3334" y="677333"/>
          <a:ext cx="1464734" cy="114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0.10971</cdr:x>
      <cdr:y>0.33116</cdr:y>
    </cdr:from>
    <cdr:to>
      <cdr:x>0.2073</cdr:x>
      <cdr:y>0.46163</cdr:y>
    </cdr:to>
    <cdr:sp macro="" textlink="">
      <cdr:nvSpPr>
        <cdr:cNvPr id="3" name="TextBox 2"/>
        <cdr:cNvSpPr txBox="1"/>
      </cdr:nvSpPr>
      <cdr:spPr>
        <a:xfrm xmlns:a="http://schemas.openxmlformats.org/drawingml/2006/main" rot="10990314" flipV="1">
          <a:off x="827635" y="1903806"/>
          <a:ext cx="736185" cy="7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latin typeface="Arial"/>
            </a:rPr>
            <a:t> 78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0.36195</cdr:x>
      <cdr:y>0.19882</cdr:y>
    </cdr:from>
    <cdr:to>
      <cdr:x>0.53648</cdr:x>
      <cdr:y>0.49043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0501" y="1143001"/>
          <a:ext cx="1316567" cy="167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i="0" dirty="0" smtClean="0">
              <a:latin typeface="Arial"/>
            </a:rPr>
            <a:t>97</a:t>
          </a:r>
          <a:endParaRPr lang="en-US" sz="3200" b="1" i="0" dirty="0">
            <a:latin typeface="Arial"/>
          </a:endParaRPr>
        </a:p>
      </cdr:txBody>
    </cdr:sp>
  </cdr:relSizeAnchor>
  <cdr:relSizeAnchor xmlns:cdr="http://schemas.openxmlformats.org/drawingml/2006/chartDrawing">
    <cdr:from>
      <cdr:x>0.60325</cdr:x>
      <cdr:y>0.27246</cdr:y>
    </cdr:from>
    <cdr:to>
      <cdr:x>0.71268</cdr:x>
      <cdr:y>0.4352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50834" y="1566334"/>
          <a:ext cx="825499" cy="935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latin typeface="Arial"/>
            </a:rPr>
            <a:t>88</a:t>
          </a:r>
          <a:endParaRPr lang="en-US" sz="3200" b="1" dirty="0">
            <a:latin typeface="Arial"/>
          </a:endParaRPr>
        </a:p>
      </cdr:txBody>
    </cdr:sp>
  </cdr:relSizeAnchor>
  <cdr:relSizeAnchor xmlns:cdr="http://schemas.openxmlformats.org/drawingml/2006/chartDrawing">
    <cdr:from>
      <cdr:x>0.84456</cdr:x>
      <cdr:y>0.26141</cdr:y>
    </cdr:from>
    <cdr:to>
      <cdr:x>1</cdr:x>
      <cdr:y>0.45729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71168" y="1502833"/>
          <a:ext cx="1172632" cy="1126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latin typeface="Arial"/>
            </a:rPr>
            <a:t>89</a:t>
          </a:r>
          <a:endParaRPr lang="en-US" sz="3200" b="1" dirty="0">
            <a:latin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0.17553</cdr:x>
      <cdr:y>0.43948</cdr:y>
    </cdr:from>
    <cdr:to>
      <cdr:x>0.25827</cdr:x>
      <cdr:y>0.71825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81665" y="1875368"/>
          <a:ext cx="698501" cy="1189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600" b="1" dirty="0" smtClean="0">
              <a:latin typeface="Arial"/>
            </a:rPr>
            <a:t>63</a:t>
          </a:r>
          <a:endParaRPr lang="en-US" sz="3600" b="1" dirty="0">
            <a:latin typeface="Arial"/>
          </a:endParaRPr>
        </a:p>
      </cdr:txBody>
    </cdr:sp>
  </cdr:relSizeAnchor>
  <cdr:relSizeAnchor xmlns:cdr="http://schemas.openxmlformats.org/drawingml/2006/chartDrawing">
    <cdr:from>
      <cdr:x>0.40622</cdr:x>
      <cdr:y>0.49901</cdr:y>
    </cdr:from>
    <cdr:to>
      <cdr:x>0.54213</cdr:x>
      <cdr:y>0.73314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29000" y="2129368"/>
          <a:ext cx="1147233" cy="999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600" b="1" i="0" dirty="0" smtClean="0">
              <a:latin typeface="Arial"/>
            </a:rPr>
            <a:t>56</a:t>
          </a:r>
          <a:endParaRPr lang="en-US" sz="3600" b="1" i="0" dirty="0">
            <a:latin typeface="Arial"/>
          </a:endParaRPr>
        </a:p>
      </cdr:txBody>
    </cdr:sp>
  </cdr:relSizeAnchor>
  <cdr:relSizeAnchor xmlns:cdr="http://schemas.openxmlformats.org/drawingml/2006/chartDrawing">
    <cdr:from>
      <cdr:x>0.62688</cdr:x>
      <cdr:y>0.27579</cdr:y>
    </cdr:from>
    <cdr:to>
      <cdr:x>0.71966</cdr:x>
      <cdr:y>0.54365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91666" y="1176869"/>
          <a:ext cx="783167" cy="1142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600" b="1" dirty="0" smtClean="0">
              <a:latin typeface="Arial"/>
            </a:rPr>
            <a:t>85</a:t>
          </a:r>
          <a:endParaRPr lang="en-US" sz="3600" b="1" dirty="0">
            <a:latin typeface="Arial"/>
          </a:endParaRPr>
        </a:p>
      </cdr:txBody>
    </cdr:sp>
  </cdr:relSizeAnchor>
  <cdr:relSizeAnchor xmlns:cdr="http://schemas.openxmlformats.org/drawingml/2006/chartDrawing">
    <cdr:from>
      <cdr:x>0.84754</cdr:x>
      <cdr:y>0.22123</cdr:y>
    </cdr:from>
    <cdr:to>
      <cdr:x>0.97543</cdr:x>
      <cdr:y>0.38591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54333" y="944034"/>
          <a:ext cx="1079500" cy="702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600" b="1" dirty="0" smtClean="0">
              <a:latin typeface="Arial"/>
            </a:rPr>
            <a:t>89</a:t>
          </a:r>
          <a:endParaRPr lang="en-US" sz="3600" b="1" dirty="0">
            <a:latin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6AA4B-E010-CB43-87FB-24C165982AAD}" type="datetimeFigureOut">
              <a:rPr lang="en-US" smtClean="0"/>
              <a:t>24/02/14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D805-2248-9A44-A325-BF98957786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7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42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98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2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45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69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14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29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56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F79DF4F-85C8-A945-B562-8E9CA667FCE8}" type="slidenum">
              <a:rPr lang="fr-FR">
                <a:latin typeface="Arial" charset="0"/>
              </a:rPr>
              <a:pPr/>
              <a:t>3</a:t>
            </a:fld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8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8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3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9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9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D805-2248-9A44-A325-BF98957786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9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24/02/14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73681"/>
            <a:ext cx="7543800" cy="2394444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Arial"/>
              </a:rPr>
              <a:t/>
            </a:r>
            <a:br>
              <a:rPr lang="en-US" sz="6000" b="1" dirty="0" smtClean="0">
                <a:latin typeface="Arial"/>
              </a:rPr>
            </a:br>
            <a:r>
              <a:rPr lang="en-US" sz="6000" b="1" dirty="0" smtClean="0">
                <a:latin typeface="Arial"/>
              </a:rPr>
              <a:t>Hepatitis C Drug 		 	   Pipeline</a:t>
            </a:r>
            <a:endParaRPr lang="en-US" sz="6000" b="1" dirty="0"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5101167"/>
            <a:ext cx="7196667" cy="97366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HCV WORLD CAB </a:t>
            </a:r>
            <a:r>
              <a:rPr lang="en-US" b="1" dirty="0" smtClean="0">
                <a:latin typeface="Arial"/>
                <a:ea typeface="Wingdings"/>
                <a:cs typeface="Arial"/>
                <a:sym typeface="Wingdings"/>
              </a:rPr>
              <a:t> FEBRUARY 2014</a:t>
            </a:r>
          </a:p>
          <a:p>
            <a:pPr algn="ctr"/>
            <a:r>
              <a:rPr lang="en-US" b="1" dirty="0" smtClean="0">
                <a:latin typeface="Arial"/>
                <a:ea typeface="Wingdings"/>
                <a:cs typeface="Arial"/>
                <a:sym typeface="Wingdings"/>
              </a:rPr>
              <a:t>	BANGKOK, THAILAND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28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52" y="5881453"/>
            <a:ext cx="6781800" cy="976547"/>
          </a:xfrm>
        </p:spPr>
        <p:txBody>
          <a:bodyPr>
            <a:normAutofit/>
          </a:bodyPr>
          <a:lstStyle/>
          <a:p>
            <a:r>
              <a:rPr lang="en-US" sz="4000" b="1" cap="small" dirty="0" smtClean="0">
                <a:latin typeface="Arial"/>
              </a:rPr>
              <a:t>PEG-IFN &amp; RBV</a:t>
            </a:r>
            <a:endParaRPr lang="en-US" sz="4000" b="1" cap="small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740833"/>
            <a:ext cx="7902754" cy="36317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b="1" dirty="0" smtClean="0">
              <a:latin typeface="Arial"/>
            </a:endParaRPr>
          </a:p>
          <a:p>
            <a:pPr>
              <a:buFont typeface="Arial"/>
              <a:buChar char="•"/>
            </a:pPr>
            <a:endParaRPr lang="en-US" sz="9600" b="1" dirty="0" smtClean="0">
              <a:latin typeface="Arial"/>
            </a:endParaRPr>
          </a:p>
          <a:p>
            <a:pPr>
              <a:buFont typeface="Arial"/>
              <a:buChar char="•"/>
            </a:pPr>
            <a:endParaRPr lang="en-US" sz="9600" b="1" dirty="0">
              <a:latin typeface="Arial"/>
            </a:endParaRPr>
          </a:p>
          <a:p>
            <a:pPr>
              <a:buFont typeface="Arial"/>
              <a:buChar char="•"/>
            </a:pPr>
            <a:endParaRPr lang="en-US" sz="9600" b="1" dirty="0" smtClean="0">
              <a:latin typeface="Arial"/>
            </a:endParaRPr>
          </a:p>
          <a:p>
            <a:pPr>
              <a:buFont typeface="Arial"/>
              <a:buChar char="•"/>
            </a:pPr>
            <a:endParaRPr lang="en-US" sz="9600" b="1" dirty="0">
              <a:latin typeface="Arial"/>
            </a:endParaRPr>
          </a:p>
          <a:p>
            <a:pPr>
              <a:buFont typeface="Arial"/>
              <a:buChar char="•"/>
            </a:pPr>
            <a:endParaRPr lang="en-US" sz="9600" b="1" dirty="0" smtClean="0">
              <a:latin typeface="Arial"/>
            </a:endParaRPr>
          </a:p>
          <a:p>
            <a:pPr>
              <a:buFont typeface="Arial"/>
              <a:buChar char="•"/>
            </a:pPr>
            <a:endParaRPr lang="en-US" sz="9600" b="1" dirty="0">
              <a:latin typeface="Arial"/>
            </a:endParaRPr>
          </a:p>
          <a:p>
            <a:pPr>
              <a:buFont typeface="Arial"/>
              <a:buChar char="•"/>
            </a:pPr>
            <a:endParaRPr lang="en-US" sz="9600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9600" b="1" dirty="0" smtClean="0">
                <a:latin typeface="Arial"/>
              </a:rPr>
              <a:t>Non </a:t>
            </a:r>
            <a:r>
              <a:rPr lang="en-US" sz="9600" b="1" dirty="0">
                <a:latin typeface="Arial"/>
              </a:rPr>
              <a:t>specific anti-viral/immune </a:t>
            </a:r>
            <a:r>
              <a:rPr lang="en-US" sz="9600" b="1" dirty="0" smtClean="0">
                <a:latin typeface="Arial"/>
              </a:rPr>
              <a:t>modulators:</a:t>
            </a:r>
          </a:p>
          <a:p>
            <a:pPr marL="0" indent="0">
              <a:buNone/>
            </a:pPr>
            <a:r>
              <a:rPr lang="en-US" sz="9600" b="1" dirty="0" smtClean="0">
                <a:latin typeface="Arial"/>
              </a:rPr>
              <a:t>   pan</a:t>
            </a:r>
            <a:r>
              <a:rPr lang="en-US" sz="9600" b="1" dirty="0">
                <a:latin typeface="Arial"/>
              </a:rPr>
              <a:t>-genotypic, limited </a:t>
            </a:r>
            <a:r>
              <a:rPr lang="en-US" sz="9600" b="1" dirty="0" smtClean="0">
                <a:latin typeface="Arial"/>
              </a:rPr>
              <a:t>DDIs,  </a:t>
            </a:r>
            <a:r>
              <a:rPr lang="en-US" sz="9600" b="1" dirty="0">
                <a:latin typeface="Arial"/>
              </a:rPr>
              <a:t>weekly </a:t>
            </a:r>
            <a:endParaRPr lang="en-US" sz="9600" b="1" dirty="0" smtClean="0">
              <a:latin typeface="Arial"/>
            </a:endParaRPr>
          </a:p>
          <a:p>
            <a:pPr marL="0" indent="0">
              <a:buNone/>
            </a:pPr>
            <a:r>
              <a:rPr lang="en-US" sz="9600" b="1" dirty="0" smtClean="0">
                <a:latin typeface="Arial"/>
              </a:rPr>
              <a:t>   injection </a:t>
            </a:r>
            <a:r>
              <a:rPr lang="en-US" sz="9600" b="1" dirty="0">
                <a:latin typeface="Arial"/>
              </a:rPr>
              <a:t>+ </a:t>
            </a:r>
            <a:r>
              <a:rPr lang="en-US" sz="9600" b="1" dirty="0" smtClean="0">
                <a:latin typeface="Arial"/>
              </a:rPr>
              <a:t>pills 2 X/day</a:t>
            </a:r>
          </a:p>
          <a:p>
            <a:pPr marL="0" indent="0">
              <a:buNone/>
            </a:pPr>
            <a:endParaRPr lang="en-US" sz="9600" b="1" dirty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9600" b="1" dirty="0" smtClean="0">
                <a:latin typeface="Arial"/>
              </a:rPr>
              <a:t>24 or 48 weeks, according to HCV genotype</a:t>
            </a:r>
          </a:p>
          <a:p>
            <a:pPr marL="0" indent="0">
              <a:buNone/>
            </a:pPr>
            <a:endParaRPr lang="en-US" sz="9600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9600" b="1" dirty="0" smtClean="0">
                <a:latin typeface="Arial"/>
              </a:rPr>
              <a:t>Side effects can be unpleasant, debilitating, sometimes treatment-limiting</a:t>
            </a:r>
          </a:p>
          <a:p>
            <a:pPr marL="0" indent="0">
              <a:buNone/>
            </a:pPr>
            <a:endParaRPr lang="en-US" sz="9600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9600" b="1" dirty="0" smtClean="0">
                <a:latin typeface="Arial"/>
              </a:rPr>
              <a:t>Less effective for people with cirrhosis</a:t>
            </a:r>
          </a:p>
          <a:p>
            <a:pPr marL="0" indent="0">
              <a:buNone/>
            </a:pPr>
            <a:endParaRPr lang="en-US" sz="9600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9600" b="1" dirty="0" smtClean="0">
                <a:latin typeface="Arial"/>
              </a:rPr>
              <a:t>Less effective for people who are HIV+ </a:t>
            </a:r>
          </a:p>
          <a:p>
            <a:pPr marL="0" indent="0">
              <a:buNone/>
            </a:pPr>
            <a:r>
              <a:rPr lang="en-US" sz="9600" b="1" dirty="0">
                <a:latin typeface="Arial"/>
              </a:rPr>
              <a:t> </a:t>
            </a:r>
            <a:r>
              <a:rPr lang="en-US" sz="9600" b="1" dirty="0" smtClean="0">
                <a:latin typeface="Arial"/>
              </a:rPr>
              <a:t>   (especially if they have genotype 1)</a:t>
            </a:r>
          </a:p>
          <a:p>
            <a:pPr marL="0" indent="0">
              <a:buNone/>
            </a:pPr>
            <a:endParaRPr lang="en-US" sz="9600" b="1" dirty="0" smtClean="0">
              <a:latin typeface="Arial"/>
            </a:endParaRPr>
          </a:p>
          <a:p>
            <a:pPr marL="0" indent="0">
              <a:buNone/>
            </a:pPr>
            <a:endParaRPr lang="en-US" sz="9600" b="1" dirty="0" smtClean="0">
              <a:latin typeface="Arial"/>
            </a:endParaRPr>
          </a:p>
          <a:p>
            <a:pPr marL="0" indent="0">
              <a:buNone/>
            </a:pPr>
            <a:endParaRPr lang="en-US" sz="7000" b="1" dirty="0" smtClean="0">
              <a:latin typeface="Arial"/>
            </a:endParaRPr>
          </a:p>
          <a:p>
            <a:pPr marL="0" indent="0">
              <a:buNone/>
            </a:pPr>
            <a:endParaRPr lang="en-US" sz="7000" b="1" dirty="0" smtClean="0">
              <a:latin typeface="Arial"/>
            </a:endParaRPr>
          </a:p>
          <a:p>
            <a:pPr marL="0" indent="0">
              <a:buNone/>
            </a:pPr>
            <a:endParaRPr lang="en-US" sz="7000" b="1" dirty="0" smtClean="0">
              <a:latin typeface="Arial"/>
            </a:endParaRPr>
          </a:p>
          <a:p>
            <a:pPr marL="0" indent="0">
              <a:buNone/>
            </a:pPr>
            <a:r>
              <a:rPr lang="en-US" sz="7000" b="1" dirty="0" smtClean="0">
                <a:latin typeface="Arial"/>
              </a:rPr>
              <a:t> </a:t>
            </a:r>
            <a:endParaRPr lang="en-US" sz="7000" b="1" dirty="0"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8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82234"/>
            <a:ext cx="9144000" cy="1075765"/>
          </a:xfrm>
        </p:spPr>
        <p:txBody>
          <a:bodyPr>
            <a:normAutofit/>
          </a:bodyPr>
          <a:lstStyle/>
          <a:p>
            <a:r>
              <a:rPr lang="en-US" sz="3600" b="1" cap="small" dirty="0" smtClean="0">
                <a:latin typeface="Arial"/>
              </a:rPr>
              <a:t>    SVR, by HCV Genotype </a:t>
            </a:r>
            <a:endParaRPr lang="en-US" sz="3600" b="1" cap="small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32118"/>
            <a:ext cx="7918824" cy="5214470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3500" b="1" dirty="0">
                <a:latin typeface="Arial"/>
              </a:rPr>
              <a:t>GENOTYPE </a:t>
            </a:r>
            <a:r>
              <a:rPr lang="en-US" sz="3500" b="1" dirty="0" smtClean="0">
                <a:latin typeface="Arial"/>
              </a:rPr>
              <a:t>1  </a:t>
            </a:r>
            <a:r>
              <a:rPr lang="en-US" sz="3500" b="1" dirty="0">
                <a:latin typeface="Arial"/>
              </a:rPr>
              <a:t>~50</a:t>
            </a:r>
            <a:r>
              <a:rPr lang="en-US" sz="3500" b="1" dirty="0" smtClean="0">
                <a:latin typeface="Arial"/>
              </a:rPr>
              <a:t>%</a:t>
            </a:r>
          </a:p>
          <a:p>
            <a:pPr>
              <a:buFont typeface="Arial"/>
              <a:buChar char="•"/>
            </a:pPr>
            <a:endParaRPr lang="en-US" sz="2600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353F"/>
                </a:solidFill>
                <a:latin typeface="Arial"/>
              </a:rPr>
              <a:t>GENOTYPE </a:t>
            </a:r>
            <a:r>
              <a:rPr lang="en-US" sz="3500" b="1" dirty="0">
                <a:solidFill>
                  <a:srgbClr val="BF353F"/>
                </a:solidFill>
                <a:latin typeface="Arial"/>
              </a:rPr>
              <a:t>2  ~75%  </a:t>
            </a:r>
            <a:endParaRPr lang="en-US" sz="2600" b="1" dirty="0">
              <a:solidFill>
                <a:srgbClr val="BF353F"/>
              </a:solidFill>
              <a:latin typeface="Arial"/>
            </a:endParaRPr>
          </a:p>
          <a:p>
            <a:pPr>
              <a:buFont typeface="Arial"/>
              <a:buChar char="•"/>
            </a:pPr>
            <a:endParaRPr lang="en-US" sz="2600" b="1" dirty="0">
              <a:solidFill>
                <a:srgbClr val="BF353F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3500" b="1" dirty="0">
                <a:solidFill>
                  <a:srgbClr val="BF353F"/>
                </a:solidFill>
                <a:latin typeface="Arial"/>
              </a:rPr>
              <a:t>GENOTYPE 3  ~60</a:t>
            </a:r>
            <a:r>
              <a:rPr lang="en-US" sz="3500" b="1" dirty="0" smtClean="0">
                <a:solidFill>
                  <a:srgbClr val="BF353F"/>
                </a:solidFill>
                <a:latin typeface="Arial"/>
              </a:rPr>
              <a:t>%</a:t>
            </a:r>
          </a:p>
          <a:p>
            <a:pPr>
              <a:buFont typeface="Arial"/>
              <a:buChar char="•"/>
            </a:pPr>
            <a:endParaRPr lang="en-US" sz="2600" b="1" dirty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3500" b="1" dirty="0">
                <a:latin typeface="Arial"/>
              </a:rPr>
              <a:t>GENOTYPE 4  </a:t>
            </a:r>
            <a:r>
              <a:rPr lang="en-US" sz="3500" b="1" dirty="0" smtClean="0">
                <a:latin typeface="Arial"/>
              </a:rPr>
              <a:t> 40% - </a:t>
            </a:r>
            <a:r>
              <a:rPr lang="en-US" sz="3500" b="1" dirty="0">
                <a:latin typeface="Arial"/>
              </a:rPr>
              <a:t>70</a:t>
            </a:r>
            <a:r>
              <a:rPr lang="en-US" sz="3500" b="1" dirty="0" smtClean="0">
                <a:latin typeface="Arial"/>
              </a:rPr>
              <a:t>%</a:t>
            </a:r>
          </a:p>
          <a:p>
            <a:pPr>
              <a:buFont typeface="Arial"/>
              <a:buChar char="•"/>
            </a:pPr>
            <a:endParaRPr lang="en-US" sz="2600" b="1" dirty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3500" b="1" dirty="0">
                <a:latin typeface="Arial"/>
              </a:rPr>
              <a:t>GENOTYPE </a:t>
            </a:r>
            <a:r>
              <a:rPr lang="en-US" sz="3500" b="1" dirty="0" smtClean="0">
                <a:latin typeface="Arial"/>
              </a:rPr>
              <a:t>5  </a:t>
            </a:r>
            <a:r>
              <a:rPr lang="en-US" sz="3500" b="1" dirty="0">
                <a:latin typeface="Arial"/>
              </a:rPr>
              <a:t>49</a:t>
            </a:r>
            <a:r>
              <a:rPr lang="en-US" sz="3500" b="1" dirty="0" smtClean="0">
                <a:latin typeface="Arial"/>
              </a:rPr>
              <a:t>% - </a:t>
            </a:r>
            <a:r>
              <a:rPr lang="en-US" sz="3500" b="1" dirty="0">
                <a:latin typeface="Arial"/>
              </a:rPr>
              <a:t>60</a:t>
            </a:r>
            <a:r>
              <a:rPr lang="en-US" sz="3500" b="1" dirty="0" smtClean="0">
                <a:latin typeface="Arial"/>
              </a:rPr>
              <a:t>%</a:t>
            </a:r>
            <a:r>
              <a:rPr lang="en-US" sz="2600" b="1" dirty="0" smtClean="0">
                <a:latin typeface="Arial"/>
              </a:rPr>
              <a:t> </a:t>
            </a:r>
          </a:p>
          <a:p>
            <a:pPr marL="0" indent="0">
              <a:buNone/>
            </a:pPr>
            <a:endParaRPr lang="en-US" sz="2600" b="1" dirty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3500" b="1" dirty="0">
                <a:latin typeface="Arial"/>
              </a:rPr>
              <a:t>GENOTYPE </a:t>
            </a:r>
            <a:r>
              <a:rPr lang="en-US" sz="3500" b="1" dirty="0" smtClean="0">
                <a:latin typeface="Arial"/>
              </a:rPr>
              <a:t>6</a:t>
            </a:r>
            <a:r>
              <a:rPr lang="en-US" sz="3500" b="1" dirty="0">
                <a:latin typeface="Arial"/>
              </a:rPr>
              <a:t> </a:t>
            </a:r>
            <a:r>
              <a:rPr lang="en-US" sz="3500" b="1" dirty="0" smtClean="0">
                <a:latin typeface="Arial"/>
              </a:rPr>
              <a:t> 60% - </a:t>
            </a:r>
            <a:r>
              <a:rPr lang="en-US" sz="3500" b="1" dirty="0">
                <a:latin typeface="Arial"/>
              </a:rPr>
              <a:t>90%</a:t>
            </a:r>
            <a:r>
              <a:rPr lang="en-US" sz="2600" b="1" dirty="0">
                <a:latin typeface="Arial"/>
              </a:rPr>
              <a:t> </a:t>
            </a:r>
            <a:r>
              <a:rPr lang="en-US" sz="2600" b="1" dirty="0" smtClean="0">
                <a:latin typeface="Arial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8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4235" y="6424705"/>
            <a:ext cx="741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Source: </a:t>
            </a:r>
            <a:r>
              <a:rPr lang="en-US" sz="1400" b="1" dirty="0" err="1" smtClean="0">
                <a:latin typeface="Arial"/>
                <a:cs typeface="Arial"/>
              </a:rPr>
              <a:t>Asselah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T, </a:t>
            </a:r>
            <a:r>
              <a:rPr lang="en-US" sz="1400" b="1" dirty="0" err="1" smtClean="0">
                <a:latin typeface="Arial"/>
                <a:cs typeface="Arial"/>
              </a:rPr>
              <a:t>Marcellin</a:t>
            </a:r>
            <a:r>
              <a:rPr lang="en-US" sz="1400" b="1" dirty="0" smtClean="0">
                <a:latin typeface="Arial"/>
                <a:cs typeface="Arial"/>
              </a:rPr>
              <a:t> P. Liver International, 2013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4" name="Image 3" descr="n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5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01" y="5416426"/>
            <a:ext cx="8970599" cy="14415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 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4400" b="1" cap="small" dirty="0">
                <a:latin typeface="Arial"/>
                <a:cs typeface="Arial"/>
              </a:rPr>
              <a:t> </a:t>
            </a:r>
            <a:r>
              <a:rPr lang="en-US" sz="4400" b="1" cap="small" dirty="0" smtClean="0">
                <a:latin typeface="Arial"/>
                <a:cs typeface="Arial"/>
              </a:rPr>
              <a:t> 	HCV Protease Inhibitors</a:t>
            </a:r>
            <a:endParaRPr lang="en-US" sz="4400" b="1" cap="small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4" y="1576238"/>
            <a:ext cx="8638906" cy="3607576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/>
              </a:rPr>
              <a:t>active against some genotypes ( usually 1</a:t>
            </a:r>
            <a:r>
              <a:rPr lang="en-US" b="1" dirty="0">
                <a:latin typeface="Arial"/>
              </a:rPr>
              <a:t> </a:t>
            </a:r>
            <a:r>
              <a:rPr lang="en-US" b="1" dirty="0" smtClean="0">
                <a:latin typeface="Arial"/>
              </a:rPr>
              <a:t>&amp; 4)</a:t>
            </a:r>
          </a:p>
          <a:p>
            <a:pPr marL="0" indent="0">
              <a:buNone/>
            </a:pPr>
            <a:endParaRPr lang="en-US" sz="2200" b="1" dirty="0" smtClean="0">
              <a:latin typeface="Arial"/>
            </a:endParaRPr>
          </a:p>
          <a:p>
            <a:r>
              <a:rPr lang="en-US" b="1" dirty="0">
                <a:latin typeface="Arial"/>
              </a:rPr>
              <a:t>l</a:t>
            </a:r>
            <a:r>
              <a:rPr lang="en-US" b="1" dirty="0" smtClean="0">
                <a:latin typeface="Arial"/>
              </a:rPr>
              <a:t>ow barrier to resistance</a:t>
            </a:r>
          </a:p>
          <a:p>
            <a:pPr marL="0" indent="0">
              <a:buNone/>
            </a:pPr>
            <a:endParaRPr lang="en-US" b="1" dirty="0" smtClean="0">
              <a:latin typeface="Arial"/>
            </a:endParaRPr>
          </a:p>
          <a:p>
            <a:r>
              <a:rPr lang="en-US" b="1" dirty="0" smtClean="0">
                <a:latin typeface="Arial"/>
              </a:rPr>
              <a:t>tend to have DDIs with ARVs and other </a:t>
            </a:r>
          </a:p>
          <a:p>
            <a:pPr marL="0" indent="0">
              <a:buNone/>
            </a:pPr>
            <a:r>
              <a:rPr lang="en-US" b="1" dirty="0">
                <a:latin typeface="Arial"/>
              </a:rPr>
              <a:t> </a:t>
            </a:r>
            <a:r>
              <a:rPr lang="en-US" b="1" dirty="0" smtClean="0">
                <a:latin typeface="Arial"/>
              </a:rPr>
              <a:t>  commonly-used drugs (OST is usually OK)</a:t>
            </a:r>
          </a:p>
          <a:p>
            <a:pPr marL="0" indent="0">
              <a:buNone/>
            </a:pPr>
            <a:endParaRPr lang="en-US" b="1" dirty="0" smtClean="0">
              <a:latin typeface="Arial"/>
            </a:endParaRPr>
          </a:p>
          <a:p>
            <a:r>
              <a:rPr lang="en-US" b="1" dirty="0" smtClean="0">
                <a:latin typeface="Arial"/>
              </a:rPr>
              <a:t>used with PEG-IFN/RBV, or  RBV, or + other DAAs</a:t>
            </a:r>
          </a:p>
          <a:p>
            <a:pPr marL="0" indent="0">
              <a:buNone/>
            </a:pPr>
            <a:endParaRPr lang="en-US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/>
              </a:rPr>
              <a:t>newer drugs are once-daily</a:t>
            </a:r>
          </a:p>
          <a:p>
            <a:pPr marL="0" indent="0">
              <a:buNone/>
            </a:pPr>
            <a:endParaRPr lang="en-US" b="1" dirty="0" smtClean="0">
              <a:latin typeface="Arial"/>
            </a:endParaRPr>
          </a:p>
          <a:p>
            <a:r>
              <a:rPr lang="en-US" b="1" dirty="0" smtClean="0">
                <a:latin typeface="Arial"/>
              </a:rPr>
              <a:t>first generation (BOC and TPV) are complicated, toxic—likely to become cheap</a:t>
            </a:r>
          </a:p>
          <a:p>
            <a:pPr marL="0" indent="0">
              <a:buNone/>
            </a:pPr>
            <a:endParaRPr lang="en-US" b="1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56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01" y="5416426"/>
            <a:ext cx="8970599" cy="14415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 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r>
              <a:rPr lang="en-US" sz="3600" b="1" dirty="0" smtClean="0">
                <a:latin typeface="Arial"/>
                <a:cs typeface="Arial"/>
              </a:rPr>
              <a:t>HCV </a:t>
            </a:r>
            <a:r>
              <a:rPr lang="en-US" sz="3600" b="1" cap="small" dirty="0" smtClean="0">
                <a:latin typeface="Arial"/>
                <a:cs typeface="Arial"/>
              </a:rPr>
              <a:t>Non-Nucleoside Polymerase Inhibitors</a:t>
            </a:r>
            <a:endParaRPr lang="en-US" sz="3600" b="1" cap="small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56" y="2092393"/>
            <a:ext cx="8019980" cy="2349733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Arial"/>
              </a:rPr>
              <a:t>active against genotype 1 </a:t>
            </a:r>
          </a:p>
          <a:p>
            <a:pPr marL="0" indent="0">
              <a:buNone/>
            </a:pPr>
            <a:endParaRPr lang="en-US" sz="2600" b="1" dirty="0" smtClean="0">
              <a:latin typeface="Arial"/>
            </a:endParaRPr>
          </a:p>
          <a:p>
            <a:r>
              <a:rPr lang="en-US" sz="2600" b="1" dirty="0">
                <a:latin typeface="Arial"/>
              </a:rPr>
              <a:t>l</a:t>
            </a:r>
            <a:r>
              <a:rPr lang="en-US" sz="2600" b="1" dirty="0" smtClean="0">
                <a:latin typeface="Arial"/>
              </a:rPr>
              <a:t>ow barrier to resistance </a:t>
            </a:r>
          </a:p>
          <a:p>
            <a:pPr marL="0" indent="0">
              <a:buNone/>
            </a:pPr>
            <a:endParaRPr lang="en-US" sz="2600" b="1" dirty="0">
              <a:latin typeface="Arial"/>
            </a:endParaRPr>
          </a:p>
          <a:p>
            <a:r>
              <a:rPr lang="en-US" sz="2600" b="1" dirty="0" smtClean="0">
                <a:latin typeface="Arial"/>
              </a:rPr>
              <a:t>used with 2 other DAAs</a:t>
            </a:r>
          </a:p>
          <a:p>
            <a:pPr marL="0" indent="0">
              <a:buNone/>
            </a:pPr>
            <a:endParaRPr lang="en-US" sz="2600" b="1" dirty="0">
              <a:latin typeface="Arial"/>
            </a:endParaRPr>
          </a:p>
          <a:p>
            <a:r>
              <a:rPr lang="en-US" sz="2600" b="1" dirty="0">
                <a:latin typeface="Arial"/>
              </a:rPr>
              <a:t>n</a:t>
            </a:r>
            <a:r>
              <a:rPr lang="en-US" sz="2600" b="1" dirty="0" smtClean="0">
                <a:latin typeface="Arial"/>
              </a:rPr>
              <a:t>o information on DDIs</a:t>
            </a:r>
          </a:p>
          <a:p>
            <a:endParaRPr lang="en-US" sz="2600" b="1" dirty="0">
              <a:latin typeface="Arial"/>
            </a:endParaRPr>
          </a:p>
          <a:p>
            <a:r>
              <a:rPr lang="en-US" sz="2600" b="1" dirty="0" smtClean="0">
                <a:latin typeface="Arial"/>
              </a:rPr>
              <a:t>hard to know about side effects, because they are used with other drugs</a:t>
            </a:r>
          </a:p>
          <a:p>
            <a:pPr marL="0" indent="0">
              <a:buNone/>
            </a:pPr>
            <a:endParaRPr lang="en-US" sz="2600" b="1" dirty="0" smtClean="0">
              <a:latin typeface="Arial"/>
            </a:endParaRPr>
          </a:p>
          <a:p>
            <a:r>
              <a:rPr lang="en-US" sz="2600" b="1" dirty="0">
                <a:latin typeface="Arial"/>
              </a:rPr>
              <a:t> </a:t>
            </a:r>
            <a:r>
              <a:rPr lang="en-US" sz="2600" b="1" dirty="0" smtClean="0">
                <a:latin typeface="Arial"/>
              </a:rPr>
              <a:t>most are twice-daily </a:t>
            </a:r>
          </a:p>
        </p:txBody>
      </p:sp>
    </p:spTree>
    <p:extLst>
      <p:ext uri="{BB962C8B-B14F-4D97-AF65-F5344CB8AC3E}">
        <p14:creationId xmlns:p14="http://schemas.microsoft.com/office/powerpoint/2010/main" val="167569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01" y="5440223"/>
            <a:ext cx="8970599" cy="129872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 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r>
              <a:rPr lang="en-US" sz="3600" b="1" cap="small" dirty="0" smtClean="0">
                <a:latin typeface="Arial"/>
                <a:cs typeface="Arial"/>
              </a:rPr>
              <a:t>HCV Nucleoside/Tide Polymerase Inhibitors</a:t>
            </a:r>
            <a:endParaRPr lang="en-US" sz="3600" b="1" cap="small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269" y="1515181"/>
            <a:ext cx="7991117" cy="27706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>
              <a:latin typeface="Arial"/>
            </a:endParaRPr>
          </a:p>
          <a:p>
            <a:endParaRPr lang="en-US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>
                <a:latin typeface="Arial"/>
              </a:rPr>
              <a:t>p</a:t>
            </a:r>
            <a:r>
              <a:rPr lang="en-US" b="1" dirty="0" smtClean="0">
                <a:latin typeface="Arial"/>
              </a:rPr>
              <a:t>an-genotypic</a:t>
            </a:r>
          </a:p>
          <a:p>
            <a:pPr marL="0" indent="0">
              <a:buNone/>
            </a:pPr>
            <a:endParaRPr lang="en-US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/>
              </a:rPr>
              <a:t>high resistance barrier</a:t>
            </a:r>
          </a:p>
          <a:p>
            <a:pPr marL="0" indent="0">
              <a:buNone/>
            </a:pPr>
            <a:endParaRPr lang="en-US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>
                <a:latin typeface="Arial"/>
              </a:rPr>
              <a:t>u</a:t>
            </a:r>
            <a:r>
              <a:rPr lang="en-US" b="1" dirty="0" smtClean="0">
                <a:latin typeface="Arial"/>
              </a:rPr>
              <a:t>sed with PEG-IFN and RBV, RBV alone, and other DAAs</a:t>
            </a:r>
          </a:p>
          <a:p>
            <a:pPr marL="0" indent="0">
              <a:buNone/>
            </a:pPr>
            <a:endParaRPr lang="en-US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>
                <a:latin typeface="Arial"/>
              </a:rPr>
              <a:t>f</a:t>
            </a:r>
            <a:r>
              <a:rPr lang="en-US" b="1" dirty="0" smtClean="0">
                <a:latin typeface="Arial"/>
              </a:rPr>
              <a:t>ew DDIs</a:t>
            </a:r>
          </a:p>
          <a:p>
            <a:pPr marL="0" indent="0">
              <a:buNone/>
            </a:pPr>
            <a:endParaRPr lang="en-US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>
                <a:latin typeface="Arial"/>
              </a:rPr>
              <a:t>f</a:t>
            </a:r>
            <a:r>
              <a:rPr lang="en-US" b="1" dirty="0" smtClean="0">
                <a:latin typeface="Arial"/>
              </a:rPr>
              <a:t>ew side effects (but hard to tell, since used with other drugs)</a:t>
            </a:r>
          </a:p>
          <a:p>
            <a:pPr marL="0" indent="0">
              <a:buNone/>
            </a:pPr>
            <a:endParaRPr lang="en-US" b="1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>
                <a:latin typeface="Arial"/>
              </a:rPr>
              <a:t>o</a:t>
            </a:r>
            <a:r>
              <a:rPr lang="en-US" b="1" dirty="0" smtClean="0">
                <a:latin typeface="Arial"/>
              </a:rPr>
              <a:t>nce-daily</a:t>
            </a:r>
          </a:p>
          <a:p>
            <a:pPr marL="0" indent="0">
              <a:buNone/>
            </a:pPr>
            <a:endParaRPr lang="en-US" sz="2000" b="1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60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37" y="5416426"/>
            <a:ext cx="8480163" cy="14415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 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r>
              <a:rPr lang="en-US" b="1" cap="small" dirty="0" smtClean="0">
                <a:latin typeface="Arial"/>
                <a:cs typeface="Arial"/>
              </a:rPr>
              <a:t/>
            </a:r>
            <a:br>
              <a:rPr lang="en-US" b="1" cap="small" dirty="0" smtClean="0">
                <a:latin typeface="Arial"/>
                <a:cs typeface="Arial"/>
              </a:rPr>
            </a:br>
            <a:r>
              <a:rPr lang="en-US" b="1" cap="small" dirty="0">
                <a:latin typeface="Arial"/>
                <a:cs typeface="Arial"/>
              </a:rPr>
              <a:t/>
            </a:r>
            <a:br>
              <a:rPr lang="en-US" b="1" cap="small" dirty="0">
                <a:latin typeface="Arial"/>
                <a:cs typeface="Arial"/>
              </a:rPr>
            </a:br>
            <a:r>
              <a:rPr lang="en-US" sz="4000" b="1" cap="small" dirty="0" smtClean="0">
                <a:latin typeface="Arial"/>
                <a:cs typeface="Arial"/>
              </a:rPr>
              <a:t>HCV NS5A Inhibitors</a:t>
            </a:r>
            <a:endParaRPr lang="en-US" sz="4000" b="1" cap="small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37" y="2027711"/>
            <a:ext cx="8005549" cy="3388715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b="1" dirty="0">
                <a:latin typeface="Arial"/>
              </a:rPr>
              <a:t>s</a:t>
            </a:r>
            <a:r>
              <a:rPr lang="en-US" b="1" dirty="0" smtClean="0">
                <a:latin typeface="Arial"/>
              </a:rPr>
              <a:t>ome are pan</a:t>
            </a:r>
            <a:r>
              <a:rPr lang="en-US" b="1" dirty="0">
                <a:latin typeface="Arial"/>
              </a:rPr>
              <a:t>-</a:t>
            </a:r>
            <a:r>
              <a:rPr lang="en-US" b="1" dirty="0" smtClean="0">
                <a:latin typeface="Arial"/>
              </a:rPr>
              <a:t>genotypic, others not so much</a:t>
            </a:r>
            <a:endParaRPr lang="en-US" b="1" dirty="0">
              <a:latin typeface="Arial"/>
            </a:endParaRPr>
          </a:p>
          <a:p>
            <a:pPr marL="0" indent="0">
              <a:buNone/>
            </a:pPr>
            <a:endParaRPr lang="en-US" b="1" dirty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/>
              </a:rPr>
              <a:t>low </a:t>
            </a:r>
            <a:r>
              <a:rPr lang="en-US" b="1" dirty="0">
                <a:latin typeface="Arial"/>
              </a:rPr>
              <a:t>resistance barrier</a:t>
            </a:r>
          </a:p>
          <a:p>
            <a:pPr marL="0" indent="0">
              <a:buNone/>
            </a:pPr>
            <a:endParaRPr lang="en-US" b="1" dirty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>
                <a:latin typeface="Arial"/>
              </a:rPr>
              <a:t>used with </a:t>
            </a:r>
            <a:r>
              <a:rPr lang="en-US" b="1" dirty="0" smtClean="0">
                <a:latin typeface="Arial"/>
              </a:rPr>
              <a:t>other DAAs, with or without RBV</a:t>
            </a:r>
            <a:endParaRPr lang="en-US" b="1" dirty="0">
              <a:latin typeface="Arial"/>
            </a:endParaRPr>
          </a:p>
          <a:p>
            <a:pPr marL="0" indent="0">
              <a:buNone/>
            </a:pPr>
            <a:endParaRPr lang="en-US" b="1" dirty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/>
              </a:rPr>
              <a:t>Some DDIs</a:t>
            </a:r>
            <a:endParaRPr lang="en-US" b="1" dirty="0">
              <a:latin typeface="Arial"/>
            </a:endParaRPr>
          </a:p>
          <a:p>
            <a:pPr marL="0" indent="0">
              <a:buNone/>
            </a:pPr>
            <a:endParaRPr lang="en-US" b="1" dirty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>
                <a:latin typeface="Arial"/>
              </a:rPr>
              <a:t>few side effects (but hard to tell, since used in combination with other drugs)</a:t>
            </a:r>
          </a:p>
          <a:p>
            <a:pPr marL="0" indent="0">
              <a:buNone/>
            </a:pPr>
            <a:endParaRPr lang="en-US" b="1" dirty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b="1" dirty="0">
                <a:latin typeface="Arial"/>
              </a:rPr>
              <a:t>once-daily</a:t>
            </a:r>
          </a:p>
          <a:p>
            <a:pPr marL="0" indent="0">
              <a:buNone/>
            </a:pPr>
            <a:endParaRPr lang="en-US" b="1" dirty="0">
              <a:latin typeface="Arial"/>
            </a:endParaRPr>
          </a:p>
          <a:p>
            <a:pPr marL="0" indent="0">
              <a:buNone/>
            </a:pPr>
            <a:endParaRPr lang="en-US" sz="20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1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10634"/>
            <a:ext cx="7543800" cy="4563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Genotypes 1, 2, 3, 4, 5, &amp; 6</a:t>
            </a:r>
          </a:p>
          <a:p>
            <a:pPr marL="0" indent="0">
              <a:buNone/>
            </a:pPr>
            <a:endParaRPr lang="en-US" sz="3600" b="1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3600" b="1" dirty="0" smtClean="0">
                <a:latin typeface="Arial"/>
                <a:cs typeface="Arial"/>
              </a:rPr>
              <a:t>Treatment options for each</a:t>
            </a:r>
          </a:p>
          <a:p>
            <a:pPr marL="0" indent="0">
              <a:buNone/>
            </a:pPr>
            <a:endParaRPr lang="en-US" sz="3600" b="1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3600" b="1" dirty="0" smtClean="0">
                <a:latin typeface="Arial"/>
                <a:cs typeface="Arial"/>
              </a:rPr>
              <a:t>Cure rates, in each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974167"/>
            <a:ext cx="8001000" cy="1778000"/>
          </a:xfrm>
        </p:spPr>
        <p:txBody>
          <a:bodyPr>
            <a:normAutofit/>
          </a:bodyPr>
          <a:lstStyle/>
          <a:p>
            <a:r>
              <a:rPr lang="en-US" sz="4000" b="1" cap="small" dirty="0" smtClean="0">
                <a:latin typeface="Arial"/>
              </a:rPr>
              <a:t>HCV Treatment, by genotype</a:t>
            </a:r>
            <a:endParaRPr lang="en-US" sz="4000" b="1" cap="small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12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67" y="253999"/>
            <a:ext cx="8424369" cy="1024549"/>
          </a:xfrm>
        </p:spPr>
        <p:txBody>
          <a:bodyPr>
            <a:noAutofit/>
          </a:bodyPr>
          <a:lstStyle/>
          <a:p>
            <a:r>
              <a:rPr lang="en-US" sz="4000" b="1" cap="small" dirty="0" smtClean="0">
                <a:latin typeface="Arial"/>
              </a:rPr>
              <a:t>	SVR in HCV Genotype 1</a:t>
            </a:r>
            <a:endParaRPr lang="en-US" sz="4000" b="1" cap="small" dirty="0">
              <a:latin typeface="Arial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biLevel thresh="75000"/>
          </a:blip>
          <a:srcRect l="85859" t="20311" r="7783" b="25287"/>
          <a:stretch/>
        </p:blipFill>
        <p:spPr>
          <a:xfrm>
            <a:off x="5291668" y="1675071"/>
            <a:ext cx="952500" cy="4503880"/>
          </a:xfrm>
        </p:spPr>
      </p:pic>
      <p:pic>
        <p:nvPicPr>
          <p:cNvPr id="14" name="Content Placeholder 11"/>
          <p:cNvPicPr>
            <a:picLocks noChangeAspect="1"/>
          </p:cNvPicPr>
          <p:nvPr/>
        </p:nvPicPr>
        <p:blipFill rotWithShape="1">
          <a:blip r:embed="rId3"/>
          <a:srcRect l="1804" t="8810" r="93297" b="25286"/>
          <a:stretch/>
        </p:blipFill>
        <p:spPr>
          <a:xfrm>
            <a:off x="0" y="553071"/>
            <a:ext cx="1007026" cy="5625881"/>
          </a:xfrm>
          <a:prstGeom prst="rect">
            <a:avLst/>
          </a:prstGeom>
        </p:spPr>
      </p:pic>
      <p:pic>
        <p:nvPicPr>
          <p:cNvPr id="16" name="Content Placeholder 11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75621" t="33046" r="18340" b="25287"/>
          <a:stretch/>
        </p:blipFill>
        <p:spPr>
          <a:xfrm>
            <a:off x="3023415" y="2578760"/>
            <a:ext cx="955917" cy="3576120"/>
          </a:xfrm>
          <a:prstGeom prst="rect">
            <a:avLst/>
          </a:prstGeom>
        </p:spPr>
      </p:pic>
      <p:pic>
        <p:nvPicPr>
          <p:cNvPr id="17" name="Content Placeholder 11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5925" t="41971" r="27859" b="25287"/>
          <a:stretch/>
        </p:blipFill>
        <p:spPr>
          <a:xfrm>
            <a:off x="1007026" y="3534667"/>
            <a:ext cx="953923" cy="2620213"/>
          </a:xfrm>
          <a:prstGeom prst="rect">
            <a:avLst/>
          </a:prstGeom>
        </p:spPr>
      </p:pic>
      <p:pic>
        <p:nvPicPr>
          <p:cNvPr id="20" name="Content Placeholder 11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85859" t="20311" r="7783" b="25287"/>
          <a:stretch/>
        </p:blipFill>
        <p:spPr>
          <a:xfrm>
            <a:off x="7344832" y="1278548"/>
            <a:ext cx="957441" cy="4876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7026" y="6178951"/>
            <a:ext cx="7734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b="1" dirty="0" smtClean="0">
                <a:latin typeface="Arial"/>
              </a:rPr>
              <a:t>P/R                  P/R + HCV PI            P/R + SOF           DAAs</a:t>
            </a:r>
          </a:p>
          <a:p>
            <a:r>
              <a:rPr lang="en-US" sz="2000" b="1" dirty="0" smtClean="0">
                <a:latin typeface="Arial"/>
              </a:rPr>
              <a:t>48 W                 24-48 W                     12 W                    8-12 W</a:t>
            </a:r>
            <a:endParaRPr lang="en-US" sz="20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53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63" y="5884333"/>
            <a:ext cx="8445136" cy="973667"/>
          </a:xfrm>
        </p:spPr>
        <p:txBody>
          <a:bodyPr>
            <a:normAutofit/>
          </a:bodyPr>
          <a:lstStyle/>
          <a:p>
            <a:r>
              <a:rPr lang="en-US" sz="3600" b="1" cap="small" dirty="0" smtClean="0">
                <a:latin typeface="Arial"/>
              </a:rPr>
              <a:t>G1: Which Regimens Can do This? </a:t>
            </a:r>
            <a:endParaRPr lang="en-US" sz="3600" b="1" cap="small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63" y="669506"/>
            <a:ext cx="7543800" cy="5570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i="1" u="sng" dirty="0" smtClean="0">
                <a:latin typeface="Arial"/>
                <a:cs typeface="Arial"/>
              </a:rPr>
              <a:t>PEG-IFN/ RBV + DAA </a:t>
            </a:r>
          </a:p>
          <a:p>
            <a:pPr>
              <a:buFont typeface="Arial"/>
              <a:buChar char="•"/>
            </a:pPr>
            <a:r>
              <a:rPr lang="en-US" sz="2800" b="1" dirty="0" smtClean="0">
                <a:latin typeface="Arial"/>
                <a:cs typeface="Arial"/>
              </a:rPr>
              <a:t> + SMV (protease inhibitor) 80%</a:t>
            </a:r>
          </a:p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           24 or 48 weeks</a:t>
            </a:r>
          </a:p>
          <a:p>
            <a:pPr marL="0" indent="0">
              <a:buNone/>
            </a:pPr>
            <a:endParaRPr lang="en-US" sz="2800" b="1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800" b="1" dirty="0" smtClean="0">
                <a:latin typeface="Arial"/>
                <a:cs typeface="Arial"/>
              </a:rPr>
              <a:t> + SOF (nucleotide</a:t>
            </a:r>
            <a:r>
              <a:rPr lang="en-US" sz="2800" b="1" dirty="0">
                <a:latin typeface="Arial"/>
                <a:cs typeface="Arial"/>
              </a:rPr>
              <a:t>) </a:t>
            </a:r>
            <a:r>
              <a:rPr lang="en-US" sz="2800" b="1" dirty="0" smtClean="0">
                <a:latin typeface="Arial"/>
                <a:cs typeface="Arial"/>
              </a:rPr>
              <a:t>90</a:t>
            </a:r>
            <a:r>
              <a:rPr lang="en-US" sz="2800" b="1" dirty="0">
                <a:latin typeface="Arial"/>
                <a:cs typeface="Arial"/>
              </a:rPr>
              <a:t>% </a:t>
            </a:r>
            <a:endParaRPr lang="en-US" sz="28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             12 weeks</a:t>
            </a:r>
          </a:p>
          <a:p>
            <a:pPr marL="0" indent="0">
              <a:buNone/>
            </a:pPr>
            <a:endParaRPr lang="en-US" sz="2800" b="1" i="1" u="sng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000" b="1" i="1" u="sng" dirty="0" smtClean="0">
                <a:latin typeface="Arial"/>
                <a:cs typeface="Arial"/>
              </a:rPr>
              <a:t>DAAs, with and without RBV</a:t>
            </a:r>
          </a:p>
          <a:p>
            <a:pPr marL="0" indent="0">
              <a:buNone/>
            </a:pPr>
            <a:endParaRPr lang="en-US" sz="2800" b="1" i="1" u="sng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800" b="1" dirty="0" smtClean="0">
                <a:latin typeface="Arial"/>
                <a:cs typeface="Arial"/>
              </a:rPr>
              <a:t>SOF + RBV   78%</a:t>
            </a:r>
            <a:r>
              <a:rPr lang="en-US" sz="2800" dirty="0" smtClean="0">
                <a:latin typeface="Arial"/>
                <a:cs typeface="Arial"/>
              </a:rPr>
              <a:t>    </a:t>
            </a:r>
            <a:r>
              <a:rPr lang="en-US" sz="2800" b="1" dirty="0" smtClean="0">
                <a:latin typeface="Arial"/>
                <a:cs typeface="Arial"/>
              </a:rPr>
              <a:t>24 weeks</a:t>
            </a:r>
          </a:p>
          <a:p>
            <a:pPr>
              <a:buFont typeface="Arial"/>
              <a:buChar char="•"/>
            </a:pPr>
            <a:r>
              <a:rPr lang="en-US" sz="2800" b="1" dirty="0" smtClean="0">
                <a:latin typeface="Arial"/>
                <a:cs typeface="Arial"/>
              </a:rPr>
              <a:t>SOF+ SMV  ~95%   12 weeks</a:t>
            </a:r>
          </a:p>
          <a:p>
            <a:pPr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64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752"/>
          <a:stretch/>
        </p:blipFill>
        <p:spPr>
          <a:xfrm>
            <a:off x="582703" y="0"/>
            <a:ext cx="8229600" cy="62223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01059" y="6222391"/>
            <a:ext cx="73047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 smtClean="0">
                <a:latin typeface="Arial"/>
              </a:rPr>
              <a:t>              When to Treat HCV</a:t>
            </a:r>
            <a:endParaRPr lang="en-US" sz="3200" b="1" cap="small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67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63" y="6060726"/>
            <a:ext cx="8445136" cy="797274"/>
          </a:xfrm>
        </p:spPr>
        <p:txBody>
          <a:bodyPr>
            <a:normAutofit/>
          </a:bodyPr>
          <a:lstStyle/>
          <a:p>
            <a:r>
              <a:rPr lang="en-US" sz="3600" b="1" cap="small" dirty="0" smtClean="0">
                <a:latin typeface="Arial"/>
              </a:rPr>
              <a:t>G1: Which Regimens Can do This? </a:t>
            </a:r>
            <a:endParaRPr lang="en-US" sz="3600" b="1" cap="small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11839"/>
            <a:ext cx="7543800" cy="5570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u="sng" dirty="0" smtClean="0">
                <a:solidFill>
                  <a:srgbClr val="BF353F"/>
                </a:solidFill>
                <a:latin typeface="Arial"/>
                <a:cs typeface="Arial"/>
              </a:rPr>
              <a:t>In the pipeline for 2014</a:t>
            </a:r>
          </a:p>
          <a:p>
            <a:pPr marL="0" indent="0">
              <a:buNone/>
            </a:pPr>
            <a:endParaRPr lang="en-US" sz="2800" b="1" i="1" u="sng" dirty="0" smtClean="0">
              <a:solidFill>
                <a:srgbClr val="BF353F"/>
              </a:solidFill>
              <a:latin typeface="Arial"/>
              <a:cs typeface="Arial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BF353F"/>
                </a:solidFill>
                <a:latin typeface="Arial"/>
                <a:cs typeface="Arial"/>
              </a:rPr>
              <a:t>SOF </a:t>
            </a:r>
            <a:r>
              <a:rPr lang="en-US" sz="2800" b="1" dirty="0">
                <a:solidFill>
                  <a:srgbClr val="BF353F"/>
                </a:solidFill>
                <a:latin typeface="Arial"/>
                <a:cs typeface="Arial"/>
              </a:rPr>
              <a:t>+ LPV (NS5A) &gt;95%   </a:t>
            </a:r>
            <a:r>
              <a:rPr lang="en-US" sz="2800" b="1" dirty="0" smtClean="0">
                <a:solidFill>
                  <a:srgbClr val="BF353F"/>
                </a:solidFill>
                <a:latin typeface="Arial"/>
                <a:cs typeface="Arial"/>
              </a:rPr>
              <a:t> 8 to </a:t>
            </a:r>
            <a:r>
              <a:rPr lang="en-US" sz="2800" b="1" dirty="0">
                <a:solidFill>
                  <a:srgbClr val="BF353F"/>
                </a:solidFill>
                <a:latin typeface="Arial"/>
                <a:cs typeface="Arial"/>
              </a:rPr>
              <a:t>12 weeks </a:t>
            </a:r>
            <a:endParaRPr lang="en-US" sz="2800" b="1" dirty="0" smtClean="0">
              <a:solidFill>
                <a:srgbClr val="BF353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b="1" dirty="0">
              <a:solidFill>
                <a:srgbClr val="BF353F"/>
              </a:solidFill>
              <a:latin typeface="Arial"/>
              <a:cs typeface="Arial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BF353F"/>
                </a:solidFill>
                <a:latin typeface="Arial"/>
                <a:cs typeface="Arial"/>
              </a:rPr>
              <a:t>SOF + DCV (NS5A) 100% </a:t>
            </a:r>
            <a:r>
              <a:rPr lang="en-US" sz="2800" b="1" dirty="0" smtClean="0">
                <a:solidFill>
                  <a:srgbClr val="BF353F"/>
                </a:solidFill>
                <a:latin typeface="Arial"/>
                <a:cs typeface="Arial"/>
              </a:rPr>
              <a:t>  12 </a:t>
            </a:r>
            <a:r>
              <a:rPr lang="en-US" sz="2800" b="1" dirty="0">
                <a:solidFill>
                  <a:srgbClr val="BF353F"/>
                </a:solidFill>
                <a:latin typeface="Arial"/>
                <a:cs typeface="Arial"/>
              </a:rPr>
              <a:t>weeks</a:t>
            </a:r>
          </a:p>
          <a:p>
            <a:pPr marL="0" indent="0">
              <a:buNone/>
            </a:pPr>
            <a:endParaRPr lang="en-US" sz="2800" b="1" dirty="0">
              <a:solidFill>
                <a:srgbClr val="BF353F"/>
              </a:solidFill>
              <a:latin typeface="Arial"/>
              <a:cs typeface="Arial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BF353F"/>
                </a:solidFill>
                <a:latin typeface="Arial"/>
                <a:cs typeface="Arial"/>
              </a:rPr>
              <a:t>AbbVie (ABT 450/r  (BOOSTED PI) + ABT-267  (NS5A) + ABT 333 (NNPI) + </a:t>
            </a:r>
            <a:r>
              <a:rPr lang="en-US" sz="2800" b="1" dirty="0" smtClean="0">
                <a:solidFill>
                  <a:srgbClr val="BF353F"/>
                </a:solidFill>
                <a:latin typeface="Arial"/>
                <a:cs typeface="Arial"/>
              </a:rPr>
              <a:t>RBV </a:t>
            </a:r>
            <a:r>
              <a:rPr lang="en-US" sz="2800" b="1" dirty="0">
                <a:solidFill>
                  <a:srgbClr val="BF353F"/>
                </a:solidFill>
                <a:latin typeface="Arial"/>
                <a:cs typeface="Arial"/>
              </a:rPr>
              <a:t>12 weeks ~95%</a:t>
            </a:r>
          </a:p>
          <a:p>
            <a:pPr marL="0" indent="0">
              <a:buNone/>
            </a:pPr>
            <a:endParaRPr lang="en-US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31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189811"/>
              </p:ext>
            </p:extLst>
          </p:nvPr>
        </p:nvGraphicFramePr>
        <p:xfrm>
          <a:off x="825499" y="0"/>
          <a:ext cx="7543800" cy="57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5499" y="5226784"/>
            <a:ext cx="787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</a:rPr>
              <a:t>PEG-IFN/RBV     SOF/ </a:t>
            </a:r>
            <a:r>
              <a:rPr lang="en-US" sz="2200" b="1" dirty="0">
                <a:latin typeface="Arial"/>
              </a:rPr>
              <a:t>RBV </a:t>
            </a:r>
            <a:r>
              <a:rPr lang="en-US" sz="2200" b="1" dirty="0" smtClean="0">
                <a:latin typeface="Arial"/>
              </a:rPr>
              <a:t>     SOF /RBV        SOF/ DCV</a:t>
            </a:r>
          </a:p>
          <a:p>
            <a:r>
              <a:rPr lang="en-US" sz="2200" b="1" dirty="0" smtClean="0">
                <a:latin typeface="Arial"/>
              </a:rPr>
              <a:t>       24 W                12 W            HIV+ 12 W      ± RBV 24 W</a:t>
            </a:r>
          </a:p>
          <a:p>
            <a:r>
              <a:rPr lang="en-US" sz="2200" b="1" dirty="0">
                <a:latin typeface="Arial"/>
              </a:rPr>
              <a:t>	</a:t>
            </a:r>
            <a:r>
              <a:rPr lang="en-US" sz="2200" b="1" dirty="0" smtClean="0">
                <a:latin typeface="Arial"/>
              </a:rPr>
              <a:t>				</a:t>
            </a:r>
            <a:endParaRPr lang="en-US" sz="2200" b="1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833" y="6074833"/>
            <a:ext cx="724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dirty="0" smtClean="0">
                <a:latin typeface="Arial"/>
              </a:rPr>
              <a:t>SVR, Genotype 2 </a:t>
            </a:r>
            <a:endParaRPr lang="en-US" sz="3600" b="1" cap="small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8363" y="6390792"/>
            <a:ext cx="362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Gane, et al; EASL 2013;</a:t>
            </a:r>
          </a:p>
          <a:p>
            <a:r>
              <a:rPr lang="en-US" sz="1200" b="1" dirty="0" smtClean="0">
                <a:latin typeface="Arial"/>
                <a:cs typeface="Arial"/>
              </a:rPr>
              <a:t>Sulkowski, et al; AASLD 2013; NEJM 2014</a:t>
            </a:r>
            <a:endParaRPr lang="en-US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89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4931833"/>
            <a:ext cx="8953500" cy="6985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latin typeface="Arial"/>
              </a:rPr>
              <a:t>   PEG/RBV           SOF/RBV           SOF/RBV         SOF/DCV ±  RBV    </a:t>
            </a:r>
            <a:br>
              <a:rPr lang="en-US" sz="2200" b="1" dirty="0" smtClean="0">
                <a:latin typeface="Arial"/>
              </a:rPr>
            </a:br>
            <a:r>
              <a:rPr lang="en-US" sz="2200" b="1" dirty="0" smtClean="0">
                <a:latin typeface="Arial"/>
              </a:rPr>
              <a:t>      24 W</a:t>
            </a:r>
            <a:r>
              <a:rPr lang="en-US" sz="2200" b="1" dirty="0">
                <a:latin typeface="Arial"/>
              </a:rPr>
              <a:t> </a:t>
            </a:r>
            <a:r>
              <a:rPr lang="en-US" sz="2200" b="1" dirty="0" smtClean="0">
                <a:latin typeface="Arial"/>
              </a:rPr>
              <a:t>                  12 W                   24W                     24 W     </a:t>
            </a:r>
            <a:endParaRPr lang="en-US" sz="2200" b="1" dirty="0">
              <a:latin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277905"/>
              </p:ext>
            </p:extLst>
          </p:nvPr>
        </p:nvGraphicFramePr>
        <p:xfrm>
          <a:off x="-423333" y="495299"/>
          <a:ext cx="844126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0167" y="6180667"/>
            <a:ext cx="516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dirty="0" smtClean="0">
                <a:latin typeface="Arial"/>
              </a:rPr>
              <a:t>SVR, Genotype 3</a:t>
            </a:r>
            <a:endParaRPr lang="en-US" sz="3600" b="1" cap="small" dirty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6932" y="6163502"/>
            <a:ext cx="3302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/>
              </a:rPr>
              <a:t>Gane et al, EASL 2013; </a:t>
            </a:r>
          </a:p>
          <a:p>
            <a:r>
              <a:rPr lang="en-US" sz="1400" b="1" dirty="0">
                <a:latin typeface="Arial"/>
              </a:rPr>
              <a:t>Sulkowski, et al; NEJM 2014</a:t>
            </a:r>
          </a:p>
          <a:p>
            <a:r>
              <a:rPr lang="en-US" sz="1400" b="1" dirty="0" smtClean="0">
                <a:latin typeface="Arial"/>
              </a:rPr>
              <a:t>Zeuzem </a:t>
            </a:r>
            <a:r>
              <a:rPr lang="en-US" sz="1400" b="1" dirty="0">
                <a:latin typeface="Arial"/>
              </a:rPr>
              <a:t>et al; AASLD 2012</a:t>
            </a:r>
          </a:p>
        </p:txBody>
      </p:sp>
    </p:spTree>
    <p:extLst>
      <p:ext uri="{BB962C8B-B14F-4D97-AF65-F5344CB8AC3E}">
        <p14:creationId xmlns:p14="http://schemas.microsoft.com/office/powerpoint/2010/main" val="356000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33" y="5257800"/>
            <a:ext cx="8678334" cy="1600200"/>
          </a:xfrm>
        </p:spPr>
        <p:txBody>
          <a:bodyPr>
            <a:normAutofit/>
          </a:bodyPr>
          <a:lstStyle/>
          <a:p>
            <a:r>
              <a:rPr lang="en-US" sz="4000" b="1" cap="small" dirty="0" smtClean="0">
                <a:latin typeface="Arial"/>
              </a:rPr>
              <a:t>     SVR, Genotype 4 (in 55 people)</a:t>
            </a:r>
            <a:endParaRPr lang="en-US" sz="4000" b="1" cap="small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29834"/>
            <a:ext cx="7670800" cy="3175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/>
              </a:rPr>
              <a:t>PEG-IFN/RBV + SOF 96% </a:t>
            </a:r>
          </a:p>
          <a:p>
            <a:pPr lvl="1"/>
            <a:r>
              <a:rPr lang="en-US" sz="2800" b="1" dirty="0" smtClean="0">
                <a:latin typeface="Arial"/>
              </a:rPr>
              <a:t>12 weeks</a:t>
            </a:r>
          </a:p>
          <a:p>
            <a:pPr marL="320040" lvl="1" indent="0">
              <a:buNone/>
            </a:pPr>
            <a:endParaRPr lang="en-US" sz="2800" b="1" dirty="0" smtClean="0">
              <a:latin typeface="Arial"/>
            </a:endParaRPr>
          </a:p>
          <a:p>
            <a:r>
              <a:rPr lang="en-US" sz="2800" b="1" dirty="0" smtClean="0">
                <a:latin typeface="Arial"/>
              </a:rPr>
              <a:t>SOF+ RBV 79% </a:t>
            </a:r>
          </a:p>
          <a:p>
            <a:pPr lvl="1"/>
            <a:r>
              <a:rPr lang="en-US" sz="2800" b="1" dirty="0" smtClean="0">
                <a:latin typeface="Arial"/>
              </a:rPr>
              <a:t>12 weeks</a:t>
            </a:r>
          </a:p>
          <a:p>
            <a:pPr marL="320040" lvl="1" indent="0">
              <a:buNone/>
            </a:pPr>
            <a:endParaRPr lang="en-US" sz="2800" b="1" dirty="0" smtClean="0">
              <a:latin typeface="Arial"/>
            </a:endParaRPr>
          </a:p>
          <a:p>
            <a:r>
              <a:rPr lang="en-US" sz="2800" b="1" dirty="0" smtClean="0">
                <a:latin typeface="Arial"/>
              </a:rPr>
              <a:t>SOF+ RBV 100% </a:t>
            </a:r>
          </a:p>
          <a:p>
            <a:pPr lvl="1"/>
            <a:r>
              <a:rPr lang="en-US" sz="2800" b="1" dirty="0" smtClean="0">
                <a:latin typeface="Arial"/>
              </a:rPr>
              <a:t>24 weeks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latin typeface="Arial"/>
              </a:rPr>
              <a:t>Some HCV protease inhibitors also work in G4, but no results yet</a:t>
            </a:r>
            <a:endParaRPr lang="en-US" sz="2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17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16500"/>
            <a:ext cx="7078133" cy="1841500"/>
          </a:xfrm>
        </p:spPr>
        <p:txBody>
          <a:bodyPr>
            <a:normAutofit/>
          </a:bodyPr>
          <a:lstStyle/>
          <a:p>
            <a:r>
              <a:rPr lang="en-US" sz="4000" b="1" cap="small" dirty="0" smtClean="0">
                <a:latin typeface="Arial"/>
              </a:rPr>
              <a:t>And then there were 12: HCV Genotypes </a:t>
            </a:r>
            <a:r>
              <a:rPr lang="en-US" sz="4000" b="1" cap="small" dirty="0" smtClean="0">
                <a:solidFill>
                  <a:srgbClr val="0000FF"/>
                </a:solidFill>
                <a:latin typeface="Arial"/>
              </a:rPr>
              <a:t>5 </a:t>
            </a:r>
            <a:r>
              <a:rPr lang="en-US" sz="4000" b="1" cap="small" dirty="0" smtClean="0">
                <a:latin typeface="Arial"/>
              </a:rPr>
              <a:t>and</a:t>
            </a:r>
            <a:r>
              <a:rPr lang="en-US" sz="4000" b="1" cap="small" dirty="0" smtClean="0">
                <a:solidFill>
                  <a:srgbClr val="BF353F"/>
                </a:solidFill>
                <a:latin typeface="Arial"/>
              </a:rPr>
              <a:t> 6</a:t>
            </a:r>
            <a:endParaRPr lang="en-US" sz="4000" b="1" cap="small" dirty="0">
              <a:solidFill>
                <a:srgbClr val="BF353F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3366FF"/>
                </a:solidFill>
                <a:latin typeface="Arial"/>
              </a:rPr>
              <a:t>G5: PEG-IFN/RBV + SOF: 100% 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3366FF"/>
                </a:solidFill>
                <a:latin typeface="Arial"/>
              </a:rPr>
              <a:t>12 weeks</a:t>
            </a:r>
          </a:p>
          <a:p>
            <a:pPr marL="0" indent="0">
              <a:buNone/>
            </a:pPr>
            <a:endParaRPr lang="en-US" sz="3200" b="1" dirty="0" smtClean="0">
              <a:latin typeface="Arial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BF353F"/>
                </a:solidFill>
                <a:latin typeface="Arial"/>
              </a:rPr>
              <a:t>G6: PEG-IFN/RBV + SOF: 100%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BF353F"/>
                </a:solidFill>
                <a:latin typeface="Arial"/>
              </a:rPr>
              <a:t>12 or 24 weeks</a:t>
            </a:r>
            <a:endParaRPr lang="en-US" sz="3200" b="1" dirty="0">
              <a:solidFill>
                <a:srgbClr val="BF353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80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3" y="2899833"/>
            <a:ext cx="8784167" cy="3810000"/>
          </a:xfrm>
        </p:spPr>
        <p:txBody>
          <a:bodyPr>
            <a:normAutofit/>
          </a:bodyPr>
          <a:lstStyle/>
          <a:p>
            <a:r>
              <a:rPr lang="en-US" sz="3600" b="1" cap="small" dirty="0" smtClean="0">
                <a:latin typeface="Arial"/>
              </a:rPr>
              <a:t>Which medicines? </a:t>
            </a:r>
            <a:r>
              <a:rPr lang="en-US" sz="3600" b="1" cap="small" dirty="0">
                <a:latin typeface="Arial"/>
              </a:rPr>
              <a:t> </a:t>
            </a:r>
            <a:r>
              <a:rPr lang="en-US" sz="3600" b="1" cap="small" dirty="0" smtClean="0">
                <a:latin typeface="Arial"/>
              </a:rPr>
              <a:t> Now or Later? </a:t>
            </a:r>
            <a:endParaRPr lang="en-US" sz="3600" b="1" cap="small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51467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/>
              </a:rPr>
              <a:t>PEG-IFN?</a:t>
            </a:r>
          </a:p>
          <a:p>
            <a:pPr marL="0" indent="0">
              <a:buNone/>
            </a:pPr>
            <a:r>
              <a:rPr lang="en-US" sz="2800" b="1" dirty="0" smtClean="0">
                <a:latin typeface="Arial"/>
              </a:rPr>
              <a:t>RBV?</a:t>
            </a:r>
          </a:p>
          <a:p>
            <a:pPr marL="0" indent="0">
              <a:buNone/>
            </a:pPr>
            <a:r>
              <a:rPr lang="en-US" sz="2800" b="1" dirty="0" smtClean="0">
                <a:latin typeface="Arial"/>
              </a:rPr>
              <a:t>SOFOSBUVIR?</a:t>
            </a:r>
          </a:p>
          <a:p>
            <a:pPr marL="0" indent="0">
              <a:buNone/>
            </a:pPr>
            <a:r>
              <a:rPr lang="en-US" sz="2800" b="1" dirty="0" smtClean="0">
                <a:latin typeface="Arial"/>
              </a:rPr>
              <a:t>DACLATASVIR?</a:t>
            </a:r>
          </a:p>
          <a:p>
            <a:pPr marL="0" indent="0">
              <a:buNone/>
            </a:pPr>
            <a:endParaRPr lang="en-US" sz="2800" b="1" dirty="0" smtClean="0">
              <a:latin typeface="Arial"/>
            </a:endParaRPr>
          </a:p>
          <a:p>
            <a:pPr marL="0" indent="0">
              <a:buNone/>
            </a:pPr>
            <a:r>
              <a:rPr lang="en-US" sz="2800" b="1" dirty="0">
                <a:latin typeface="Arial"/>
              </a:rPr>
              <a:t>What about diagnostics</a:t>
            </a:r>
            <a:r>
              <a:rPr lang="en-US" sz="2800" b="1" dirty="0" smtClean="0">
                <a:latin typeface="Arial"/>
              </a:rPr>
              <a:t>? </a:t>
            </a:r>
          </a:p>
          <a:p>
            <a:pPr marL="0" indent="0">
              <a:buNone/>
            </a:pPr>
            <a:r>
              <a:rPr lang="en-US" sz="2800" b="1" dirty="0" smtClean="0">
                <a:latin typeface="Arial"/>
              </a:rPr>
              <a:t>Some regimens need more testing before and during treatment  </a:t>
            </a:r>
            <a:endParaRPr lang="en-US" sz="2800" b="1" dirty="0">
              <a:latin typeface="Arial"/>
            </a:endParaRPr>
          </a:p>
          <a:p>
            <a:pPr marL="0" indent="0">
              <a:buNone/>
            </a:pPr>
            <a:endParaRPr lang="en-US" sz="2800" b="1" dirty="0" smtClean="0">
              <a:latin typeface="Arial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/>
              </a:rPr>
              <a:t>What about capacity? </a:t>
            </a:r>
            <a:endParaRPr lang="en-US" sz="2800" b="1" dirty="0">
              <a:latin typeface="Arial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/>
              </a:rPr>
              <a:t>How soon will “the future” be here ?</a:t>
            </a:r>
          </a:p>
        </p:txBody>
      </p:sp>
    </p:spTree>
    <p:extLst>
      <p:ext uri="{BB962C8B-B14F-4D97-AF65-F5344CB8AC3E}">
        <p14:creationId xmlns:p14="http://schemas.microsoft.com/office/powerpoint/2010/main" val="40554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5960533"/>
            <a:ext cx="6781800" cy="728134"/>
          </a:xfrm>
        </p:spPr>
        <p:txBody>
          <a:bodyPr>
            <a:normAutofit/>
          </a:bodyPr>
          <a:lstStyle/>
          <a:p>
            <a:r>
              <a:rPr lang="en-US" sz="3600" b="1" cap="small" dirty="0" smtClean="0">
                <a:latin typeface="Arial"/>
              </a:rPr>
              <a:t>A PEG to Stand On? </a:t>
            </a:r>
            <a:endParaRPr lang="en-US" sz="3600" b="1" cap="small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697" y="1672165"/>
            <a:ext cx="7776633" cy="3386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/>
              </a:rPr>
              <a:t>What are the best approaches for HCV treatment scale up? </a:t>
            </a:r>
          </a:p>
          <a:p>
            <a:r>
              <a:rPr lang="en-US" sz="2800" dirty="0" smtClean="0">
                <a:latin typeface="Arial"/>
              </a:rPr>
              <a:t>Fighting for PEG-IFN (patent expiry, biosimilars)—can do this NOW, save lives,  lay groundwork for larger implementation</a:t>
            </a:r>
          </a:p>
          <a:p>
            <a:r>
              <a:rPr lang="en-US" sz="2800" dirty="0" smtClean="0">
                <a:latin typeface="Arial"/>
              </a:rPr>
              <a:t>Picking a single, simple regimen—makes it easier/simpler to treat, less tests are needed but there’s no competition, prices stay high</a:t>
            </a:r>
          </a:p>
          <a:p>
            <a:r>
              <a:rPr lang="en-US" sz="2800" dirty="0" smtClean="0">
                <a:latin typeface="Arial"/>
              </a:rPr>
              <a:t>Bargain hunting? </a:t>
            </a:r>
          </a:p>
          <a:p>
            <a:r>
              <a:rPr lang="en-US" sz="2800" dirty="0" smtClean="0">
                <a:latin typeface="Arial"/>
              </a:rPr>
              <a:t>Other options – Merck, AbbVie, BMS will need to compete---could get a great NS5A to mix, with what? </a:t>
            </a:r>
          </a:p>
        </p:txBody>
      </p:sp>
    </p:spTree>
    <p:extLst>
      <p:ext uri="{BB962C8B-B14F-4D97-AF65-F5344CB8AC3E}">
        <p14:creationId xmlns:p14="http://schemas.microsoft.com/office/powerpoint/2010/main" val="32616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8" y="5785556"/>
            <a:ext cx="9045222" cy="107244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"/>
              </a:rPr>
              <a:t>Sofosbuvir: Value</a:t>
            </a:r>
            <a:endParaRPr lang="en-US" sz="4400" b="1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677333"/>
            <a:ext cx="8226778" cy="5108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/>
              </a:rPr>
              <a:t>Currently the only DAA suitable for use as a  therapeutic backbone: safe, effective, tolerable, manageable, convenient</a:t>
            </a:r>
          </a:p>
          <a:p>
            <a:pPr marL="0" indent="0">
              <a:buNone/>
            </a:pPr>
            <a:endParaRPr lang="en-US" sz="2800" b="1" dirty="0" smtClean="0">
              <a:latin typeface="Arial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/>
              </a:rPr>
              <a:t>Unique resistance profile; potential for  second-line with other DAAs? </a:t>
            </a:r>
          </a:p>
          <a:p>
            <a:pPr marL="0" indent="0">
              <a:buNone/>
            </a:pPr>
            <a:endParaRPr lang="en-US" sz="2800" b="1" dirty="0">
              <a:latin typeface="Arial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/>
              </a:rPr>
              <a:t>Development of other nucleotides unlikely, due to horrible toxicity or lack of efficacy</a:t>
            </a:r>
          </a:p>
          <a:p>
            <a:pPr marL="0" indent="0">
              <a:buNone/>
            </a:pPr>
            <a:endParaRPr lang="en-US" sz="2200" b="1" dirty="0">
              <a:latin typeface="Arial"/>
            </a:endParaRPr>
          </a:p>
          <a:p>
            <a:pPr marL="0" indent="0">
              <a:buNone/>
            </a:pPr>
            <a:endParaRPr lang="en-US" sz="22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90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44444"/>
            <a:ext cx="6781800" cy="121355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"/>
              </a:rPr>
              <a:t>Sofosbuvir: Price</a:t>
            </a:r>
            <a:endParaRPr lang="en-US" sz="4400" b="1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78467"/>
            <a:ext cx="7543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Arial"/>
              </a:rPr>
              <a:t>In the US, Gilead </a:t>
            </a:r>
            <a:r>
              <a:rPr lang="en-US" sz="2800" b="1" dirty="0">
                <a:latin typeface="Arial"/>
              </a:rPr>
              <a:t>is charging $1,000 per day for sofosbuvir. </a:t>
            </a:r>
            <a:endParaRPr lang="en-US" sz="2800" b="1" dirty="0" smtClean="0">
              <a:latin typeface="Arial"/>
            </a:endParaRPr>
          </a:p>
          <a:p>
            <a:pPr marL="0" indent="0">
              <a:buNone/>
            </a:pPr>
            <a:endParaRPr lang="en-US" sz="2800" b="1" dirty="0" smtClean="0">
              <a:latin typeface="Arial"/>
            </a:endParaRPr>
          </a:p>
          <a:p>
            <a:r>
              <a:rPr lang="en-US" sz="2800" b="1" dirty="0">
                <a:latin typeface="Arial"/>
              </a:rPr>
              <a:t> If only 500,000 people in the U.S. —less than a </a:t>
            </a:r>
            <a:r>
              <a:rPr lang="en-US" sz="2800" b="1" dirty="0" smtClean="0">
                <a:latin typeface="Arial"/>
              </a:rPr>
              <a:t>quarter of </a:t>
            </a:r>
            <a:r>
              <a:rPr lang="en-US" sz="2800" b="1" dirty="0">
                <a:latin typeface="Arial"/>
              </a:rPr>
              <a:t>those with chronic HCV</a:t>
            </a:r>
            <a:r>
              <a:rPr lang="en-US" sz="2800" b="1" dirty="0" smtClean="0">
                <a:latin typeface="Arial"/>
              </a:rPr>
              <a:t>—are </a:t>
            </a:r>
            <a:r>
              <a:rPr lang="en-US" sz="2800" b="1" dirty="0">
                <a:latin typeface="Arial"/>
              </a:rPr>
              <a:t>treated with sofosbuvir, sales would reach US $45 billion dollars. </a:t>
            </a:r>
          </a:p>
          <a:p>
            <a:endParaRPr lang="en-US" sz="2800" b="1" dirty="0" smtClean="0">
              <a:latin typeface="Arial"/>
            </a:endParaRPr>
          </a:p>
          <a:p>
            <a:r>
              <a:rPr lang="en-US" sz="2800" b="1" dirty="0" smtClean="0">
                <a:latin typeface="Arial"/>
              </a:rPr>
              <a:t>If they cut the cost by 50%, sales would reach $22.5 billion dollars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7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44" y="5108222"/>
            <a:ext cx="8184445" cy="174977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"/>
              </a:rPr>
              <a:t/>
            </a:r>
            <a:br>
              <a:rPr lang="en-US" sz="4400" b="1" dirty="0" smtClean="0">
                <a:latin typeface="Arial"/>
              </a:rPr>
            </a:br>
            <a:r>
              <a:rPr lang="en-US" sz="4400" b="1" cap="small" dirty="0" smtClean="0">
                <a:latin typeface="Arial"/>
              </a:rPr>
              <a:t>COST: one perspective ….</a:t>
            </a:r>
            <a:endParaRPr lang="en-US" sz="4400" b="1" cap="small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ial"/>
              </a:rPr>
              <a:t>“</a:t>
            </a:r>
            <a:r>
              <a:rPr lang="en-US" sz="3200" b="1" dirty="0">
                <a:latin typeface="Arial"/>
              </a:rPr>
              <a:t>The cost to manufacture one 34-g regimen would be approximately $1400, excluding the costs of formulation, encapsulation, and marketing.</a:t>
            </a:r>
            <a:r>
              <a:rPr lang="en-US" sz="3200" b="1" dirty="0" smtClean="0">
                <a:latin typeface="Arial"/>
              </a:rPr>
              <a:t>”</a:t>
            </a:r>
          </a:p>
          <a:p>
            <a:pPr marL="0" indent="0">
              <a:buNone/>
            </a:pPr>
            <a:endParaRPr lang="en-US" sz="3200" b="1" dirty="0">
              <a:latin typeface="Arial"/>
            </a:endParaRPr>
          </a:p>
          <a:p>
            <a:pPr marL="640080" lvl="2" indent="0">
              <a:buNone/>
            </a:pPr>
            <a:r>
              <a:rPr lang="en-US" dirty="0" smtClean="0">
                <a:latin typeface="Arial"/>
              </a:rPr>
              <a:t>Hagan, et al; Trends in Microbiology, Dec 2013</a:t>
            </a:r>
          </a:p>
          <a:p>
            <a:pPr marL="640080" lvl="2" indent="0">
              <a:buNone/>
            </a:pPr>
            <a:r>
              <a:rPr lang="en-US" dirty="0" smtClean="0">
                <a:latin typeface="Arial"/>
              </a:rPr>
              <a:t>Raymond F. Schinazi, co-founder of Pharmasset, who </a:t>
            </a:r>
          </a:p>
          <a:p>
            <a:pPr marL="640080" lvl="2" indent="0">
              <a:buNone/>
            </a:pPr>
            <a:r>
              <a:rPr lang="en-US" dirty="0">
                <a:latin typeface="Arial"/>
              </a:rPr>
              <a:t>m</a:t>
            </a:r>
            <a:r>
              <a:rPr lang="en-US" dirty="0" smtClean="0">
                <a:latin typeface="Arial"/>
              </a:rPr>
              <a:t>ade $440 million when it sold to Gilead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82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ercle complet_redu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4" y="599010"/>
            <a:ext cx="7847215" cy="6059978"/>
          </a:xfrm>
          <a:prstGeom prst="rect">
            <a:avLst/>
          </a:prstGeom>
        </p:spPr>
      </p:pic>
      <p:sp>
        <p:nvSpPr>
          <p:cNvPr id="10243" name="Titre 1"/>
          <p:cNvSpPr>
            <a:spLocks noGrp="1"/>
          </p:cNvSpPr>
          <p:nvPr>
            <p:ph type="title"/>
          </p:nvPr>
        </p:nvSpPr>
        <p:spPr>
          <a:xfrm>
            <a:off x="3419475" y="260350"/>
            <a:ext cx="5565775" cy="1152525"/>
          </a:xfrm>
        </p:spPr>
        <p:txBody>
          <a:bodyPr/>
          <a:lstStyle/>
          <a:p>
            <a:pPr algn="r"/>
            <a:r>
              <a:rPr lang="fr-FR" sz="2400" dirty="0" smtClean="0">
                <a:latin typeface="Arial" charset="0"/>
              </a:rPr>
              <a:t>        </a:t>
            </a:r>
            <a:r>
              <a:rPr lang="fr-FR" sz="2400" b="1" dirty="0" smtClean="0">
                <a:latin typeface="Arial" charset="0"/>
              </a:rPr>
              <a:t>HCV Direct-Acting </a:t>
            </a:r>
            <a:r>
              <a:rPr lang="fr-FR" sz="2400" b="1" dirty="0" err="1" smtClean="0">
                <a:latin typeface="Arial" charset="0"/>
              </a:rPr>
              <a:t>Antivirals</a:t>
            </a:r>
            <a:r>
              <a:rPr lang="fr-FR" sz="2400" b="1" dirty="0" smtClean="0">
                <a:latin typeface="Arial" charset="0"/>
              </a:rPr>
              <a:t> (</a:t>
            </a:r>
            <a:r>
              <a:rPr lang="fr-FR" sz="2400" b="1" dirty="0" err="1" smtClean="0">
                <a:latin typeface="Arial" charset="0"/>
              </a:rPr>
              <a:t>DAAs</a:t>
            </a:r>
            <a:r>
              <a:rPr lang="fr-FR" sz="2400" b="1" dirty="0" smtClean="0">
                <a:latin typeface="Arial" charset="0"/>
              </a:rPr>
              <a:t>) in </a:t>
            </a:r>
            <a:r>
              <a:rPr lang="fr-FR" sz="2400" b="1" dirty="0" err="1" smtClean="0">
                <a:latin typeface="Arial" charset="0"/>
              </a:rPr>
              <a:t>development</a:t>
            </a:r>
            <a:r>
              <a:rPr lang="fr-FR" sz="2400" b="1" dirty="0" smtClean="0">
                <a:latin typeface="Arial" charset="0"/>
              </a:rPr>
              <a:t> </a:t>
            </a:r>
            <a:endParaRPr lang="fr-FR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3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5166077"/>
            <a:ext cx="7543800" cy="172296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</a:rPr>
              <a:t>Sofosbuvir:</a:t>
            </a:r>
            <a:r>
              <a:rPr lang="en-US" sz="4000" b="1" dirty="0">
                <a:latin typeface="Arial"/>
              </a:rPr>
              <a:t> </a:t>
            </a:r>
            <a:r>
              <a:rPr lang="en-US" sz="4000" b="1" dirty="0" smtClean="0">
                <a:latin typeface="Arial"/>
              </a:rPr>
              <a:t>Cost (production)</a:t>
            </a:r>
            <a:endParaRPr lang="en-US" sz="4000" b="1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4" y="542863"/>
            <a:ext cx="7543800" cy="58419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 smtClean="0">
                <a:latin typeface="Arial"/>
              </a:rPr>
              <a:t>From Hill and colleagues, based on:</a:t>
            </a:r>
          </a:p>
          <a:p>
            <a:pPr>
              <a:buFont typeface="Arial"/>
              <a:buChar char="•"/>
            </a:pPr>
            <a:r>
              <a:rPr lang="en-US" sz="11200" b="1" dirty="0">
                <a:latin typeface="Arial"/>
              </a:rPr>
              <a:t> </a:t>
            </a:r>
            <a:r>
              <a:rPr lang="en-US" sz="11200" b="1" dirty="0" smtClean="0">
                <a:latin typeface="Arial"/>
              </a:rPr>
              <a:t>total daily dose (for 12 weeks)</a:t>
            </a:r>
          </a:p>
          <a:p>
            <a:pPr>
              <a:buFont typeface="Arial"/>
              <a:buChar char="•"/>
            </a:pPr>
            <a:r>
              <a:rPr lang="en-US" sz="11200" b="1" dirty="0" smtClean="0">
                <a:latin typeface="Arial"/>
              </a:rPr>
              <a:t> chemical structure</a:t>
            </a:r>
          </a:p>
          <a:p>
            <a:pPr>
              <a:buFont typeface="Arial"/>
              <a:buChar char="•"/>
            </a:pPr>
            <a:r>
              <a:rPr lang="en-US" sz="11200" b="1" dirty="0" smtClean="0">
                <a:latin typeface="Arial"/>
              </a:rPr>
              <a:t> molecular weight</a:t>
            </a:r>
          </a:p>
          <a:p>
            <a:pPr>
              <a:buFont typeface="Arial"/>
              <a:buChar char="•"/>
            </a:pPr>
            <a:r>
              <a:rPr lang="en-US" sz="11200" b="1" dirty="0" smtClean="0">
                <a:latin typeface="Arial"/>
              </a:rPr>
              <a:t> complexity of synthesis,</a:t>
            </a:r>
          </a:p>
          <a:p>
            <a:pPr marL="0" indent="0">
              <a:buNone/>
            </a:pPr>
            <a:endParaRPr lang="en-US" sz="11200" b="1" dirty="0" smtClean="0">
              <a:latin typeface="Arial"/>
            </a:endParaRPr>
          </a:p>
          <a:p>
            <a:pPr marL="0" indent="0">
              <a:buNone/>
            </a:pPr>
            <a:r>
              <a:rPr lang="en-US" sz="11200" b="1" dirty="0" smtClean="0">
                <a:latin typeface="Arial"/>
              </a:rPr>
              <a:t>Compared to production cost and </a:t>
            </a:r>
          </a:p>
          <a:p>
            <a:pPr marL="0" indent="0">
              <a:buNone/>
            </a:pPr>
            <a:r>
              <a:rPr lang="en-US" sz="11200" b="1" dirty="0" smtClean="0">
                <a:latin typeface="Arial"/>
              </a:rPr>
              <a:t>complexity of antiretrovirals with</a:t>
            </a:r>
          </a:p>
          <a:p>
            <a:pPr marL="0" indent="0">
              <a:buNone/>
            </a:pPr>
            <a:r>
              <a:rPr lang="en-US" sz="11200" b="1" dirty="0" smtClean="0">
                <a:latin typeface="Arial"/>
              </a:rPr>
              <a:t>a similar structure</a:t>
            </a:r>
            <a:r>
              <a:rPr lang="en-US" sz="11200" b="1" dirty="0">
                <a:latin typeface="Arial"/>
              </a:rPr>
              <a:t> </a:t>
            </a:r>
            <a:endParaRPr lang="en-US" sz="11200" b="1" dirty="0" smtClean="0">
              <a:latin typeface="Arial"/>
            </a:endParaRPr>
          </a:p>
          <a:p>
            <a:pPr marL="0" indent="0">
              <a:buNone/>
            </a:pPr>
            <a:endParaRPr lang="en-US" sz="14400" b="1" dirty="0">
              <a:latin typeface="Arial"/>
            </a:endParaRPr>
          </a:p>
          <a:p>
            <a:pPr marL="0" indent="0">
              <a:buNone/>
            </a:pPr>
            <a:endParaRPr lang="en-US" sz="14400" b="1" dirty="0" smtClean="0">
              <a:latin typeface="Arial"/>
            </a:endParaRPr>
          </a:p>
          <a:p>
            <a:pPr marL="0" indent="0">
              <a:buNone/>
            </a:pPr>
            <a:r>
              <a:rPr lang="en-US" sz="14400" b="1" dirty="0" smtClean="0">
                <a:latin typeface="Arial"/>
              </a:rPr>
              <a:t>		</a:t>
            </a:r>
            <a:r>
              <a:rPr lang="en-US" sz="16000" b="1" dirty="0" smtClean="0">
                <a:latin typeface="Arial"/>
              </a:rPr>
              <a:t>$</a:t>
            </a:r>
            <a:r>
              <a:rPr lang="en-US" sz="16000" b="1" dirty="0">
                <a:latin typeface="Arial"/>
              </a:rPr>
              <a:t>68 to $138</a:t>
            </a:r>
          </a:p>
          <a:p>
            <a:pPr marL="0" indent="0">
              <a:buNone/>
            </a:pPr>
            <a:endParaRPr lang="en-US" sz="2800" b="1" dirty="0" smtClean="0">
              <a:latin typeface="Arial"/>
            </a:endParaRPr>
          </a:p>
          <a:p>
            <a:pPr marL="0" indent="0">
              <a:buNone/>
            </a:pPr>
            <a:r>
              <a:rPr lang="en-US" sz="3600" b="1" dirty="0">
                <a:latin typeface="Arial"/>
              </a:rPr>
              <a:t> </a:t>
            </a:r>
            <a:endParaRPr lang="en-US" sz="1800" b="1" dirty="0" smtClean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4470" y="5677647"/>
            <a:ext cx="240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</a:rPr>
              <a:t>Hill, et al. CID, 2014</a:t>
            </a:r>
            <a:endParaRPr lang="en-US" sz="16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86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olden-pil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 b="11893"/>
          <a:stretch>
            <a:fillRect/>
          </a:stretch>
        </p:blipFill>
        <p:spPr>
          <a:xfrm>
            <a:off x="0" y="0"/>
            <a:ext cx="9144000" cy="6759222"/>
          </a:xfrm>
        </p:spPr>
      </p:pic>
    </p:spTree>
    <p:extLst>
      <p:ext uri="{BB962C8B-B14F-4D97-AF65-F5344CB8AC3E}">
        <p14:creationId xmlns:p14="http://schemas.microsoft.com/office/powerpoint/2010/main" val="408589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61000"/>
            <a:ext cx="6781800" cy="711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OVERVIEW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685800"/>
            <a:ext cx="8445500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Know your epidemic:  what matters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HCV treatment overview : now &amp; in the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near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future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Strategies for scaling up</a:t>
            </a:r>
          </a:p>
        </p:txBody>
      </p:sp>
    </p:spTree>
    <p:extLst>
      <p:ext uri="{BB962C8B-B14F-4D97-AF65-F5344CB8AC3E}">
        <p14:creationId xmlns:p14="http://schemas.microsoft.com/office/powerpoint/2010/main" val="8968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" y="5994330"/>
            <a:ext cx="8678334" cy="1375833"/>
          </a:xfrm>
        </p:spPr>
        <p:txBody>
          <a:bodyPr>
            <a:noAutofit/>
          </a:bodyPr>
          <a:lstStyle/>
          <a:p>
            <a:r>
              <a:rPr lang="en-US" sz="3600" b="1" cap="small" dirty="0" smtClean="0">
                <a:latin typeface="Arial"/>
              </a:rPr>
              <a:t>What </a:t>
            </a:r>
            <a:r>
              <a:rPr lang="en-US" sz="3600" b="1" cap="small" dirty="0">
                <a:latin typeface="Arial"/>
              </a:rPr>
              <a:t>is </a:t>
            </a:r>
            <a:r>
              <a:rPr lang="en-US" sz="3600" b="1" cap="small" dirty="0" smtClean="0">
                <a:latin typeface="Arial"/>
              </a:rPr>
              <a:t>relevant </a:t>
            </a:r>
            <a:r>
              <a:rPr lang="en-US" sz="3600" b="1" cap="small" dirty="0">
                <a:latin typeface="Arial"/>
              </a:rPr>
              <a:t>to </a:t>
            </a:r>
            <a:r>
              <a:rPr lang="en-US" sz="3600" b="1" cap="small" dirty="0" smtClean="0">
                <a:latin typeface="Arial"/>
              </a:rPr>
              <a:t>your epidemic</a:t>
            </a:r>
            <a:r>
              <a:rPr lang="en-US" sz="3600" b="1" cap="small" dirty="0">
                <a:latin typeface="Arial"/>
              </a:rPr>
              <a:t>?</a:t>
            </a:r>
            <a:r>
              <a:rPr lang="en-US" sz="3600" b="1" dirty="0">
                <a:latin typeface="Arial"/>
              </a:rPr>
              <a:t/>
            </a:r>
            <a:br>
              <a:rPr lang="en-US" sz="3600" b="1" dirty="0">
                <a:latin typeface="Arial"/>
              </a:rPr>
            </a:br>
            <a:endParaRPr lang="en-US" sz="3600" b="1" cap="small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10633"/>
            <a:ext cx="7543800" cy="5308531"/>
          </a:xfrm>
        </p:spPr>
        <p:txBody>
          <a:bodyPr>
            <a:normAutofit fontScale="32500" lnSpcReduction="20000"/>
          </a:bodyPr>
          <a:lstStyle/>
          <a:p>
            <a:pPr>
              <a:buFont typeface="Arial"/>
              <a:buChar char="•"/>
            </a:pPr>
            <a:r>
              <a:rPr lang="en-US" sz="6000" b="1" dirty="0" smtClean="0">
                <a:latin typeface="Arial"/>
              </a:rPr>
              <a:t>Regulatory system</a:t>
            </a:r>
          </a:p>
          <a:p>
            <a:pPr lvl="1">
              <a:buFont typeface="Arial"/>
              <a:buChar char="•"/>
            </a:pPr>
            <a:r>
              <a:rPr lang="en-US" sz="6000" dirty="0" smtClean="0">
                <a:latin typeface="Arial"/>
              </a:rPr>
              <a:t>How long does/will it take?</a:t>
            </a:r>
          </a:p>
          <a:p>
            <a:pPr marL="320040" lvl="1" indent="0">
              <a:buNone/>
            </a:pPr>
            <a:endParaRPr lang="en-US" sz="6000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6000" b="1" dirty="0" smtClean="0">
                <a:latin typeface="Arial"/>
              </a:rPr>
              <a:t>HCV genotype (s)</a:t>
            </a:r>
          </a:p>
          <a:p>
            <a:pPr lvl="1">
              <a:buFont typeface="Arial"/>
              <a:buChar char="•"/>
            </a:pPr>
            <a:r>
              <a:rPr lang="en-US" sz="6000" dirty="0" smtClean="0">
                <a:latin typeface="Arial"/>
              </a:rPr>
              <a:t>Which are common in your area?</a:t>
            </a:r>
          </a:p>
          <a:p>
            <a:pPr marL="320040" lvl="1" indent="0">
              <a:buNone/>
            </a:pPr>
            <a:endParaRPr lang="en-US" sz="6000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6000" b="1" dirty="0" smtClean="0">
                <a:latin typeface="Arial"/>
              </a:rPr>
              <a:t>Access to treatment</a:t>
            </a:r>
          </a:p>
          <a:p>
            <a:pPr lvl="1">
              <a:buFont typeface="Arial"/>
              <a:buChar char="•"/>
            </a:pPr>
            <a:r>
              <a:rPr lang="en-US" sz="6000" dirty="0" smtClean="0">
                <a:latin typeface="Arial"/>
              </a:rPr>
              <a:t>Is there any, and to what?</a:t>
            </a:r>
          </a:p>
          <a:p>
            <a:pPr lvl="1">
              <a:buFont typeface="Arial"/>
              <a:buChar char="•"/>
            </a:pPr>
            <a:r>
              <a:rPr lang="en-US" sz="6000" dirty="0" smtClean="0">
                <a:latin typeface="Arial"/>
              </a:rPr>
              <a:t>Are there people who will need retreatment?  </a:t>
            </a:r>
          </a:p>
          <a:p>
            <a:pPr marL="320040" lvl="1" indent="0">
              <a:buNone/>
            </a:pPr>
            <a:endParaRPr lang="en-US" sz="6000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6000" b="1" dirty="0" smtClean="0">
                <a:latin typeface="Arial"/>
              </a:rPr>
              <a:t>Other medications</a:t>
            </a:r>
          </a:p>
          <a:p>
            <a:pPr lvl="1">
              <a:buFont typeface="Arial"/>
              <a:buChar char="•"/>
            </a:pPr>
            <a:r>
              <a:rPr lang="en-US" sz="6000" dirty="0" smtClean="0">
                <a:latin typeface="Arial"/>
              </a:rPr>
              <a:t>(i.e. OST, ARVs, etc.)</a:t>
            </a:r>
          </a:p>
          <a:p>
            <a:pPr marL="320040" lvl="1" indent="0">
              <a:buNone/>
            </a:pPr>
            <a:endParaRPr lang="en-US" sz="6000" dirty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6000" b="1" dirty="0">
                <a:latin typeface="Arial"/>
              </a:rPr>
              <a:t>H</a:t>
            </a:r>
            <a:r>
              <a:rPr lang="en-US" sz="6000" b="1" dirty="0" smtClean="0">
                <a:latin typeface="Arial"/>
              </a:rPr>
              <a:t>ealth care system</a:t>
            </a:r>
          </a:p>
          <a:p>
            <a:pPr lvl="1">
              <a:buFont typeface="Arial"/>
              <a:buChar char="•"/>
            </a:pPr>
            <a:r>
              <a:rPr lang="en-US" sz="6000" dirty="0">
                <a:latin typeface="Arial"/>
              </a:rPr>
              <a:t>who is/will be treating</a:t>
            </a:r>
          </a:p>
          <a:p>
            <a:pPr lvl="1">
              <a:buFont typeface="Arial"/>
              <a:buChar char="•"/>
            </a:pPr>
            <a:r>
              <a:rPr lang="en-US" sz="6000" dirty="0" smtClean="0">
                <a:latin typeface="Arial"/>
              </a:rPr>
              <a:t>what is the capacity? </a:t>
            </a:r>
          </a:p>
          <a:p>
            <a:pPr marL="320040" lvl="1" indent="0">
              <a:buNone/>
            </a:pPr>
            <a:endParaRPr lang="en-US" sz="3200" dirty="0" smtClean="0">
              <a:latin typeface="Arial"/>
            </a:endParaRPr>
          </a:p>
          <a:p>
            <a:pPr marL="0" indent="0">
              <a:buNone/>
            </a:pPr>
            <a:r>
              <a:rPr lang="en-US" sz="3600" dirty="0" smtClean="0">
                <a:latin typeface="Arial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6606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62" y="5711110"/>
            <a:ext cx="8743838" cy="99283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/>
              </a:rPr>
              <a:t>D</a:t>
            </a:r>
            <a:r>
              <a:rPr lang="en-US" sz="3600" b="1" cap="small" dirty="0" smtClean="0">
                <a:latin typeface="Arial"/>
              </a:rPr>
              <a:t>istribution of HCV genotypes</a:t>
            </a:r>
            <a:endParaRPr lang="en-US" sz="3600" b="1" cap="small" dirty="0">
              <a:latin typeface="Arial"/>
            </a:endParaRPr>
          </a:p>
        </p:txBody>
      </p:sp>
      <p:pic>
        <p:nvPicPr>
          <p:cNvPr id="6" name="Image 5" descr="distribution_genoty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4" y="762000"/>
            <a:ext cx="8365066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0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205515"/>
              </p:ext>
            </p:extLst>
          </p:nvPr>
        </p:nvGraphicFramePr>
        <p:xfrm>
          <a:off x="0" y="-2"/>
          <a:ext cx="9225705" cy="755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428"/>
                <a:gridCol w="3510997"/>
                <a:gridCol w="2125280"/>
              </a:tblGrid>
              <a:tr h="5582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</a:rPr>
                        <a:t>ACTIVIST/COMMUNITY</a:t>
                      </a:r>
                      <a:endParaRPr lang="en-US" sz="2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</a:rPr>
                        <a:t>MEDICAL</a:t>
                      </a:r>
                      <a:r>
                        <a:rPr lang="en-US" sz="2000" baseline="0" dirty="0" smtClean="0">
                          <a:latin typeface="Arial"/>
                        </a:rPr>
                        <a:t> PROVIDER</a:t>
                      </a:r>
                      <a:endParaRPr lang="en-US" sz="2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</a:rPr>
                        <a:t>POLICYMAKER</a:t>
                      </a:r>
                    </a:p>
                    <a:p>
                      <a:endParaRPr lang="en-US" sz="1800" dirty="0">
                        <a:latin typeface="Arial"/>
                      </a:endParaRPr>
                    </a:p>
                  </a:txBody>
                  <a:tcPr/>
                </a:tc>
              </a:tr>
              <a:tr h="935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AFFORDABLE</a:t>
                      </a:r>
                      <a:r>
                        <a:rPr lang="en-US" sz="1800" b="1" i="0" baseline="0" dirty="0" smtClean="0">
                          <a:latin typeface="Arial"/>
                        </a:rPr>
                        <a:t> &amp; </a:t>
                      </a:r>
                      <a:r>
                        <a:rPr lang="en-US" sz="1800" b="1" i="0" dirty="0" smtClean="0">
                          <a:latin typeface="Arial"/>
                        </a:rPr>
                        <a:t>FEASIBLE:</a:t>
                      </a:r>
                      <a:r>
                        <a:rPr lang="en-US" sz="1800" b="1" i="0" baseline="0" dirty="0" smtClean="0">
                          <a:latin typeface="Arial"/>
                        </a:rPr>
                        <a:t> </a:t>
                      </a:r>
                      <a:r>
                        <a:rPr lang="en-US" sz="1800" b="0" dirty="0" smtClean="0">
                          <a:latin typeface="Arial"/>
                        </a:rPr>
                        <a:t>capacity to scale up</a:t>
                      </a:r>
                      <a:r>
                        <a:rPr lang="en-US" sz="1800" b="0" baseline="0" dirty="0" smtClean="0">
                          <a:latin typeface="Arial"/>
                        </a:rPr>
                        <a:t>; possibility for equitable/universal access</a:t>
                      </a:r>
                      <a:endParaRPr lang="en-US" sz="1800" b="1" i="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/>
                        </a:rPr>
                        <a:t>FEASIBLE: </a:t>
                      </a:r>
                      <a:r>
                        <a:rPr lang="en-US" sz="1800" b="0" dirty="0" smtClean="0">
                          <a:latin typeface="Arial"/>
                        </a:rPr>
                        <a:t>capacity to deliver treatment </a:t>
                      </a:r>
                      <a:endParaRPr lang="en-US" sz="1800" b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latin typeface="Arial"/>
                        </a:rPr>
                        <a:t>AFFORDABLE</a:t>
                      </a:r>
                      <a:endParaRPr lang="en-US" sz="2000" b="0" i="0" dirty="0" smtClean="0">
                        <a:latin typeface="Arial"/>
                      </a:endParaRPr>
                    </a:p>
                    <a:p>
                      <a:endParaRPr lang="en-US" sz="1800" dirty="0">
                        <a:latin typeface="Arial"/>
                      </a:endParaRPr>
                    </a:p>
                  </a:txBody>
                  <a:tcPr/>
                </a:tc>
              </a:tr>
              <a:tr h="454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SAFE</a:t>
                      </a:r>
                      <a:r>
                        <a:rPr lang="en-US" sz="1800" b="0" i="0" dirty="0" smtClean="0">
                          <a:latin typeface="Arial"/>
                        </a:rPr>
                        <a:t> 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in </a:t>
                      </a:r>
                      <a:r>
                        <a:rPr lang="en-US" sz="1800" b="0" i="0" dirty="0" smtClean="0">
                          <a:latin typeface="Arial"/>
                        </a:rPr>
                        <a:t>cirrhosis, HIV/HCV, etc.</a:t>
                      </a:r>
                      <a:endParaRPr lang="en-US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latin typeface="Arial"/>
                        </a:rPr>
                        <a:t>SAFE </a:t>
                      </a:r>
                      <a:r>
                        <a:rPr lang="en-US" sz="1800" b="0" i="0" dirty="0" smtClean="0">
                          <a:latin typeface="Arial"/>
                        </a:rPr>
                        <a:t>in cirrhosis, HIV/HCV, etc. </a:t>
                      </a:r>
                      <a:endParaRPr lang="en-US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AFFORDABLE</a:t>
                      </a:r>
                      <a:endParaRPr lang="en-US" sz="1800" b="0" i="0" dirty="0" smtClean="0">
                        <a:latin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/>
                    </a:p>
                  </a:txBody>
                  <a:tcPr/>
                </a:tc>
              </a:tr>
              <a:tr h="996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EFFECTIVE </a:t>
                      </a:r>
                      <a:r>
                        <a:rPr lang="en-US" sz="1800" b="0" i="0" dirty="0" smtClean="0">
                          <a:latin typeface="Arial"/>
                        </a:rPr>
                        <a:t>(cure rate  &gt;80% for all), potent, high resistance barrier,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 option for second-line</a:t>
                      </a:r>
                      <a:endParaRPr lang="en-US" sz="1800" b="0" i="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 EFFECTIVE </a:t>
                      </a:r>
                      <a:r>
                        <a:rPr lang="en-US" sz="1800" b="0" i="0" dirty="0" smtClean="0">
                          <a:latin typeface="Arial"/>
                        </a:rPr>
                        <a:t>(cure rate 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 </a:t>
                      </a:r>
                      <a:r>
                        <a:rPr lang="en-US" sz="1800" b="0" i="0" dirty="0" smtClean="0">
                          <a:latin typeface="Arial"/>
                        </a:rPr>
                        <a:t>&gt;80% for all), potent, high resistance barrier,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 option for second-line </a:t>
                      </a:r>
                      <a:endParaRPr lang="en-US" sz="1800" b="0" i="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AFFORDABLE</a:t>
                      </a:r>
                      <a:endParaRPr lang="en-US" sz="1800" b="0" i="0" dirty="0" smtClean="0">
                        <a:latin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 smtClean="0">
                        <a:latin typeface="Arial"/>
                      </a:endParaRPr>
                    </a:p>
                  </a:txBody>
                  <a:tcPr/>
                </a:tc>
              </a:tr>
              <a:tr h="398563">
                <a:tc>
                  <a:txBody>
                    <a:bodyPr/>
                    <a:lstStyle/>
                    <a:p>
                      <a:r>
                        <a:rPr lang="en-US" sz="1800" b="1" i="0" baseline="0" dirty="0" smtClean="0">
                          <a:latin typeface="Arial"/>
                        </a:rPr>
                        <a:t>TOLERABLE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; mild side effects</a:t>
                      </a:r>
                      <a:endParaRPr lang="en-US" sz="1800" b="0" i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latin typeface="Arial"/>
                        </a:rPr>
                        <a:t>TOLERABLE; 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mild side effects </a:t>
                      </a:r>
                      <a:endParaRPr lang="en-US" sz="1800" b="0" i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AFFORDABLE</a:t>
                      </a:r>
                      <a:endParaRPr lang="en-US" sz="1800" b="0" i="0" dirty="0" smtClean="0">
                        <a:latin typeface="Arial"/>
                      </a:endParaRPr>
                    </a:p>
                    <a:p>
                      <a:endParaRPr lang="en-US" sz="1800" b="0" i="0" dirty="0">
                        <a:latin typeface="Arial"/>
                      </a:endParaRPr>
                    </a:p>
                  </a:txBody>
                  <a:tcPr/>
                </a:tc>
              </a:tr>
              <a:tr h="1075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APPLICABLE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: pan-genotypic, manageable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drug-drug interactions 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w/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(available)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ARVs,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OST, etc.,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APPLICABLE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: pan-genotypic, manageable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drug-drug interactions 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w/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(available)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ARVs,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OST,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AFFORDABLE</a:t>
                      </a:r>
                      <a:endParaRPr lang="en-US" sz="1800" b="0" i="0" dirty="0" smtClean="0">
                        <a:latin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Arial"/>
                      </a:endParaRPr>
                    </a:p>
                  </a:txBody>
                  <a:tcPr/>
                </a:tc>
              </a:tr>
              <a:tr h="785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SIMPLE</a:t>
                      </a:r>
                      <a:r>
                        <a:rPr lang="en-US" sz="1800" b="0" i="0" dirty="0" smtClean="0">
                          <a:latin typeface="Arial"/>
                        </a:rPr>
                        <a:t>— fixed duration, less monitoring needed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 during &amp; after TX, short-course   </a:t>
                      </a:r>
                      <a:endParaRPr lang="en-US" sz="1800" b="0" i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SIMPLE</a:t>
                      </a:r>
                      <a:r>
                        <a:rPr lang="en-US" sz="1800" b="0" i="0" dirty="0" smtClean="0">
                          <a:latin typeface="Arial"/>
                        </a:rPr>
                        <a:t>—fixed duration, less monitoring needed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 during &amp; after TX , short</a:t>
                      </a:r>
                      <a:r>
                        <a:rPr lang="en-US" sz="1800" b="0" i="0" baseline="0" smtClean="0">
                          <a:latin typeface="Arial"/>
                        </a:rPr>
                        <a:t>-course </a:t>
                      </a:r>
                      <a:endParaRPr lang="en-US" sz="1800" b="0" i="0" dirty="0" smtClean="0">
                        <a:latin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AFFORDABLE</a:t>
                      </a:r>
                      <a:endParaRPr lang="en-US" sz="1800" b="0" i="0" dirty="0" smtClean="0">
                        <a:latin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Arial"/>
                      </a:endParaRPr>
                    </a:p>
                  </a:txBody>
                  <a:tcPr/>
                </a:tc>
              </a:tr>
              <a:tr h="1295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CONVENIENT: </a:t>
                      </a:r>
                      <a:r>
                        <a:rPr lang="en-US" sz="1800" b="0" i="0" dirty="0" smtClean="0">
                          <a:latin typeface="Arial"/>
                        </a:rPr>
                        <a:t>once-daily,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 </a:t>
                      </a:r>
                      <a:r>
                        <a:rPr lang="en-US" sz="1800" b="0" i="0" dirty="0" smtClean="0">
                          <a:latin typeface="Arial"/>
                        </a:rPr>
                        <a:t>FDC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 smtClean="0">
                          <a:latin typeface="Arial"/>
                        </a:rPr>
                        <a:t>or </a:t>
                      </a:r>
                      <a:r>
                        <a:rPr lang="en-US" sz="1800" b="0" i="0" dirty="0" smtClean="0">
                          <a:latin typeface="Arial"/>
                        </a:rPr>
                        <a:t>low pill burden,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 </a:t>
                      </a:r>
                      <a:r>
                        <a:rPr lang="en-US" sz="1800" b="0" i="0" dirty="0" smtClean="0">
                          <a:latin typeface="Arial"/>
                        </a:rPr>
                        <a:t>no food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latin typeface="Arial"/>
                        </a:rPr>
                        <a:t>cold chain/storage requirement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CONVENIENT: </a:t>
                      </a:r>
                      <a:r>
                        <a:rPr lang="en-US" sz="1800" b="0" i="0" dirty="0" smtClean="0">
                          <a:latin typeface="Arial"/>
                        </a:rPr>
                        <a:t>once-daily, FDC</a:t>
                      </a:r>
                      <a:r>
                        <a:rPr lang="en-US" sz="1800" b="0" i="0" baseline="0" dirty="0" smtClean="0">
                          <a:latin typeface="Arial"/>
                        </a:rPr>
                        <a:t> or </a:t>
                      </a:r>
                      <a:r>
                        <a:rPr lang="en-US" sz="1800" b="0" i="0" dirty="0" smtClean="0">
                          <a:latin typeface="Arial"/>
                        </a:rPr>
                        <a:t>low pill burden, no food or cold chain/ storage requirement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</a:rPr>
                        <a:t>AFFORDABLE</a:t>
                      </a:r>
                      <a:endParaRPr lang="en-US" sz="1800" b="0" i="0" dirty="0" smtClean="0">
                        <a:latin typeface="Arial"/>
                      </a:endParaRPr>
                    </a:p>
                    <a:p>
                      <a:endParaRPr lang="en-US" sz="1800" b="0" i="0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42" y="5485176"/>
            <a:ext cx="6781800" cy="1221940"/>
          </a:xfrm>
        </p:spPr>
        <p:txBody>
          <a:bodyPr>
            <a:normAutofit fontScale="90000"/>
          </a:bodyPr>
          <a:lstStyle/>
          <a:p>
            <a:r>
              <a:rPr lang="en-US" sz="4000" b="1" cap="small" dirty="0" smtClean="0">
                <a:latin typeface="Arial"/>
              </a:rPr>
              <a:t/>
            </a:r>
            <a:br>
              <a:rPr lang="en-US" sz="4000" b="1" cap="small" dirty="0" smtClean="0">
                <a:latin typeface="Arial"/>
              </a:rPr>
            </a:br>
            <a:r>
              <a:rPr lang="en-US" sz="4000" b="1" cap="small" dirty="0" smtClean="0">
                <a:latin typeface="Arial"/>
              </a:rPr>
              <a:t>HCV Treatment Overview</a:t>
            </a:r>
            <a:endParaRPr lang="en-US" sz="4000" b="1" cap="small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465668"/>
            <a:ext cx="7882467" cy="5418666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latin typeface="Arial"/>
                <a:cs typeface="Arial"/>
              </a:rPr>
              <a:t>When is a cure really a cure (SVR)? </a:t>
            </a:r>
          </a:p>
          <a:p>
            <a:pPr lvl="1"/>
            <a:r>
              <a:rPr lang="en-US" sz="2800" dirty="0" smtClean="0">
                <a:latin typeface="Arial"/>
                <a:cs typeface="Arial"/>
              </a:rPr>
              <a:t>Pegylated interferon (PEG-IFN) and ribavirin (RBV)</a:t>
            </a:r>
          </a:p>
          <a:p>
            <a:pPr lvl="1"/>
            <a:r>
              <a:rPr lang="en-US" sz="2800" dirty="0" smtClean="0">
                <a:latin typeface="Arial"/>
                <a:cs typeface="Arial"/>
              </a:rPr>
              <a:t>Direct-acting antivirals (DAAs), by class and characteristics</a:t>
            </a:r>
          </a:p>
          <a:p>
            <a:pPr lvl="2"/>
            <a:r>
              <a:rPr lang="en-US" sz="2800" dirty="0" smtClean="0">
                <a:latin typeface="Arial"/>
                <a:cs typeface="Arial"/>
              </a:rPr>
              <a:t>HCV protease inhibitors</a:t>
            </a:r>
          </a:p>
          <a:p>
            <a:pPr lvl="2"/>
            <a:r>
              <a:rPr lang="en-US" sz="2800" dirty="0" smtClean="0">
                <a:latin typeface="Arial"/>
                <a:cs typeface="Arial"/>
              </a:rPr>
              <a:t>HCV non-nucleoside polymerase inhibitors</a:t>
            </a:r>
          </a:p>
          <a:p>
            <a:pPr lvl="2"/>
            <a:r>
              <a:rPr lang="en-US" sz="2800" dirty="0" smtClean="0">
                <a:latin typeface="Arial"/>
                <a:cs typeface="Arial"/>
              </a:rPr>
              <a:t>HCV nucleoside/tide polymerase inhibitors</a:t>
            </a:r>
          </a:p>
          <a:p>
            <a:pPr lvl="2"/>
            <a:r>
              <a:rPr lang="en-US" sz="2800" dirty="0" smtClean="0">
                <a:latin typeface="Arial"/>
                <a:cs typeface="Arial"/>
              </a:rPr>
              <a:t>HCV NS5A inhibitors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79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278967"/>
            <a:ext cx="8678332" cy="1430866"/>
          </a:xfrm>
        </p:spPr>
        <p:txBody>
          <a:bodyPr>
            <a:normAutofit/>
          </a:bodyPr>
          <a:lstStyle/>
          <a:p>
            <a:r>
              <a:rPr lang="en-US" sz="3600" b="1" cap="small" dirty="0" smtClean="0">
                <a:latin typeface="Arial"/>
              </a:rPr>
              <a:t>    Sustained </a:t>
            </a:r>
            <a:r>
              <a:rPr lang="en-US" sz="3600" b="1" cap="small" dirty="0" err="1" smtClean="0">
                <a:latin typeface="Arial"/>
              </a:rPr>
              <a:t>virologic</a:t>
            </a:r>
            <a:r>
              <a:rPr lang="en-US" sz="3600" b="1" cap="small" dirty="0" smtClean="0">
                <a:latin typeface="Arial"/>
              </a:rPr>
              <a:t> response (SVR)</a:t>
            </a:r>
            <a:endParaRPr lang="en-US" sz="3600" b="1" cap="small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71500"/>
            <a:ext cx="7543800" cy="5164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SVR: When hepatitis C becomes undetectable during treatment, and stays undetectable for</a:t>
            </a:r>
            <a:r>
              <a:rPr lang="en-US" sz="2800" b="1" dirty="0" smtClean="0">
                <a:latin typeface="Arial"/>
                <a:cs typeface="Arial"/>
              </a:rPr>
              <a:t> at least 12 weeks afterwards</a:t>
            </a:r>
            <a:r>
              <a:rPr lang="en-US" sz="2800" dirty="0" smtClean="0">
                <a:latin typeface="Arial"/>
                <a:cs typeface="Arial"/>
              </a:rPr>
              <a:t>—in other words, a cure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People who have an SVR are less likely to become die from liver disease or other causes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People with HIV/HCV who have an SVR are less likely to die from AIDS-related, liver-related and other causes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20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1556</Words>
  <Application>Microsoft Macintosh PowerPoint</Application>
  <PresentationFormat>Présentation à l'écran (4:3)</PresentationFormat>
  <Paragraphs>296</Paragraphs>
  <Slides>31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Newsprint</vt:lpstr>
      <vt:lpstr> Hepatitis C Drug        Pipeline</vt:lpstr>
      <vt:lpstr>Présentation PowerPoint</vt:lpstr>
      <vt:lpstr>        HCV Direct-Acting Antivirals (DAAs) in development </vt:lpstr>
      <vt:lpstr>OVERVIEW</vt:lpstr>
      <vt:lpstr>What is relevant to your epidemic? </vt:lpstr>
      <vt:lpstr>Distribution of HCV genotypes</vt:lpstr>
      <vt:lpstr>Présentation PowerPoint</vt:lpstr>
      <vt:lpstr> HCV Treatment Overview</vt:lpstr>
      <vt:lpstr>    Sustained virologic response (SVR)</vt:lpstr>
      <vt:lpstr>PEG-IFN &amp; RBV</vt:lpstr>
      <vt:lpstr>    SVR, by HCV Genotype </vt:lpstr>
      <vt:lpstr>Présentation PowerPoint</vt:lpstr>
      <vt:lpstr>         HCV Protease Inhibitors</vt:lpstr>
      <vt:lpstr>      HCV Non-Nucleoside Polymerase Inhibitors</vt:lpstr>
      <vt:lpstr>      HCV Nucleoside/Tide Polymerase Inhibitors</vt:lpstr>
      <vt:lpstr>      HCV NS5A Inhibitors</vt:lpstr>
      <vt:lpstr>HCV Treatment, by genotype</vt:lpstr>
      <vt:lpstr> SVR in HCV Genotype 1</vt:lpstr>
      <vt:lpstr>G1: Which Regimens Can do This? </vt:lpstr>
      <vt:lpstr>G1: Which Regimens Can do This? </vt:lpstr>
      <vt:lpstr>Présentation PowerPoint</vt:lpstr>
      <vt:lpstr>   PEG/RBV           SOF/RBV           SOF/RBV         SOF/DCV ±  RBV           24 W                   12 W                   24W                     24 W     </vt:lpstr>
      <vt:lpstr>     SVR, Genotype 4 (in 55 people)</vt:lpstr>
      <vt:lpstr>And then there were 12: HCV Genotypes 5 and 6</vt:lpstr>
      <vt:lpstr>Which medicines?   Now or Later? </vt:lpstr>
      <vt:lpstr>A PEG to Stand On? </vt:lpstr>
      <vt:lpstr>Sofosbuvir: Value</vt:lpstr>
      <vt:lpstr>Sofosbuvir: Price</vt:lpstr>
      <vt:lpstr> COST: one perspective ….</vt:lpstr>
      <vt:lpstr>Sofosbuvir: Cost (production)</vt:lpstr>
      <vt:lpstr>Présentation PowerPoint</vt:lpstr>
    </vt:vector>
  </TitlesOfParts>
  <Company>TAG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Hepatitis C Drug        Pipeline</dc:title>
  <dc:creator>Tracy Swan</dc:creator>
  <cp:lastModifiedBy>chloe  FORETTE</cp:lastModifiedBy>
  <cp:revision>58</cp:revision>
  <dcterms:created xsi:type="dcterms:W3CDTF">2014-02-11T17:50:02Z</dcterms:created>
  <dcterms:modified xsi:type="dcterms:W3CDTF">2014-02-24T03:30:31Z</dcterms:modified>
</cp:coreProperties>
</file>